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m4v" ContentType="video/unknown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94"/>
  </p:notesMasterIdLst>
  <p:sldIdLst>
    <p:sldId id="256" r:id="rId3"/>
    <p:sldId id="431" r:id="rId4"/>
    <p:sldId id="290" r:id="rId5"/>
    <p:sldId id="287" r:id="rId6"/>
    <p:sldId id="288" r:id="rId7"/>
    <p:sldId id="291" r:id="rId8"/>
    <p:sldId id="348" r:id="rId9"/>
    <p:sldId id="289" r:id="rId10"/>
    <p:sldId id="470" r:id="rId11"/>
    <p:sldId id="471" r:id="rId12"/>
    <p:sldId id="283" r:id="rId13"/>
    <p:sldId id="276" r:id="rId14"/>
    <p:sldId id="280" r:id="rId15"/>
    <p:sldId id="281" r:id="rId16"/>
    <p:sldId id="293" r:id="rId17"/>
    <p:sldId id="547" r:id="rId18"/>
    <p:sldId id="548" r:id="rId19"/>
    <p:sldId id="549" r:id="rId20"/>
    <p:sldId id="550" r:id="rId21"/>
    <p:sldId id="551" r:id="rId22"/>
    <p:sldId id="552" r:id="rId23"/>
    <p:sldId id="625" r:id="rId24"/>
    <p:sldId id="554" r:id="rId25"/>
    <p:sldId id="555" r:id="rId26"/>
    <p:sldId id="635" r:id="rId27"/>
    <p:sldId id="636" r:id="rId28"/>
    <p:sldId id="637" r:id="rId29"/>
    <p:sldId id="638" r:id="rId30"/>
    <p:sldId id="623" r:id="rId31"/>
    <p:sldId id="558" r:id="rId32"/>
    <p:sldId id="559" r:id="rId33"/>
    <p:sldId id="560" r:id="rId34"/>
    <p:sldId id="561" r:id="rId35"/>
    <p:sldId id="619" r:id="rId36"/>
    <p:sldId id="620" r:id="rId37"/>
    <p:sldId id="621" r:id="rId38"/>
    <p:sldId id="562" r:id="rId39"/>
    <p:sldId id="563" r:id="rId40"/>
    <p:sldId id="564" r:id="rId41"/>
    <p:sldId id="565" r:id="rId42"/>
    <p:sldId id="566" r:id="rId43"/>
    <p:sldId id="567" r:id="rId44"/>
    <p:sldId id="568" r:id="rId45"/>
    <p:sldId id="569" r:id="rId46"/>
    <p:sldId id="570" r:id="rId47"/>
    <p:sldId id="571" r:id="rId48"/>
    <p:sldId id="639" r:id="rId49"/>
    <p:sldId id="613" r:id="rId50"/>
    <p:sldId id="614" r:id="rId51"/>
    <p:sldId id="612" r:id="rId52"/>
    <p:sldId id="622" r:id="rId53"/>
    <p:sldId id="573" r:id="rId54"/>
    <p:sldId id="615" r:id="rId55"/>
    <p:sldId id="616" r:id="rId56"/>
    <p:sldId id="627" r:id="rId57"/>
    <p:sldId id="631" r:id="rId58"/>
    <p:sldId id="633" r:id="rId59"/>
    <p:sldId id="634" r:id="rId60"/>
    <p:sldId id="578" r:id="rId61"/>
    <p:sldId id="575" r:id="rId62"/>
    <p:sldId id="576" r:id="rId63"/>
    <p:sldId id="577" r:id="rId64"/>
    <p:sldId id="489" r:id="rId65"/>
    <p:sldId id="490" r:id="rId66"/>
    <p:sldId id="491" r:id="rId67"/>
    <p:sldId id="458" r:id="rId68"/>
    <p:sldId id="501" r:id="rId69"/>
    <p:sldId id="462" r:id="rId70"/>
    <p:sldId id="452" r:id="rId71"/>
    <p:sldId id="464" r:id="rId72"/>
    <p:sldId id="465" r:id="rId73"/>
    <p:sldId id="467" r:id="rId74"/>
    <p:sldId id="499" r:id="rId75"/>
    <p:sldId id="500" r:id="rId76"/>
    <p:sldId id="539" r:id="rId77"/>
    <p:sldId id="617" r:id="rId78"/>
    <p:sldId id="618" r:id="rId79"/>
    <p:sldId id="455" r:id="rId80"/>
    <p:sldId id="502" r:id="rId81"/>
    <p:sldId id="606" r:id="rId82"/>
    <p:sldId id="608" r:id="rId83"/>
    <p:sldId id="609" r:id="rId84"/>
    <p:sldId id="610" r:id="rId85"/>
    <p:sldId id="640" r:id="rId86"/>
    <p:sldId id="641" r:id="rId87"/>
    <p:sldId id="626" r:id="rId88"/>
    <p:sldId id="468" r:id="rId89"/>
    <p:sldId id="642" r:id="rId90"/>
    <p:sldId id="504" r:id="rId91"/>
    <p:sldId id="505" r:id="rId92"/>
    <p:sldId id="506" r:id="rId9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BF4F2"/>
    <a:srgbClr val="FF0000"/>
    <a:srgbClr val="F2F2F2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94675" autoAdjust="0"/>
  </p:normalViewPr>
  <p:slideViewPr>
    <p:cSldViewPr>
      <p:cViewPr varScale="1">
        <p:scale>
          <a:sx n="90" d="100"/>
          <a:sy n="90" d="100"/>
        </p:scale>
        <p:origin x="-152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5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notesMaster" Target="notesMasters/notesMaster1.xml"/><Relationship Id="rId95" Type="http://schemas.openxmlformats.org/officeDocument/2006/relationships/printerSettings" Target="printerSettings/printerSettings1.bin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Grace:Users:emery:svn:papers:dthreads:fig:overhead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Grace:Users:emery:svn:papers:dthreads:fig:overhead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Hard%20Disk:Users:charlie:Dropbox:Talks:stabiliz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linear_regression:</a:t>
            </a:r>
            <a:r>
              <a:rPr lang="en-US" sz="2400" baseline="0"/>
              <a:t> before &amp; after</a:t>
            </a:r>
            <a:endParaRPr lang="en-US" sz="240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Pt>
            <c:idx val="1"/>
            <c:invertIfNegative val="0"/>
            <c:bubble3D val="0"/>
            <c:spPr>
              <a:solidFill>
                <a:srgbClr val="008000"/>
              </a:solidFill>
            </c:spPr>
          </c:dPt>
          <c:cat>
            <c:strRef>
              <c:f>Sheet1!$A$2:$A$3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3.4</c:v>
                </c:pt>
                <c:pt idx="1">
                  <c:v>0.37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8438728"/>
        <c:axId val="2088441672"/>
      </c:barChart>
      <c:catAx>
        <c:axId val="2088438728"/>
        <c:scaling>
          <c:orientation val="minMax"/>
        </c:scaling>
        <c:delete val="0"/>
        <c:axPos val="b"/>
        <c:majorTickMark val="out"/>
        <c:minorTickMark val="none"/>
        <c:tickLblPos val="nextTo"/>
        <c:crossAx val="2088441672"/>
        <c:crosses val="autoZero"/>
        <c:auto val="1"/>
        <c:lblAlgn val="ctr"/>
        <c:lblOffset val="100"/>
        <c:noMultiLvlLbl val="0"/>
      </c:catAx>
      <c:valAx>
        <c:axId val="20884416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843872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Overhead vs. pthreads</a:t>
            </a:r>
          </a:p>
        </c:rich>
      </c:tx>
      <c:layout>
        <c:manualLayout>
          <c:xMode val="edge"/>
          <c:yMode val="edge"/>
          <c:x val="0.400578004672493"/>
          <c:y val="0.0387115968186596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85026849559"/>
          <c:y val="0.143960972269771"/>
          <c:w val="0.868529117164241"/>
          <c:h val="0.4865974361900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data!$G$2</c:f>
              <c:strCache>
                <c:ptCount val="1"/>
                <c:pt idx="0">
                  <c:v>CoreDet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data!$F$3:$F$19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data!$G$3:$G$19</c:f>
              <c:numCache>
                <c:formatCode>0.00</c:formatCode>
                <c:ptCount val="17"/>
                <c:pt idx="1">
                  <c:v>4.066666666284577</c:v>
                </c:pt>
                <c:pt idx="2">
                  <c:v>5.198024503712046</c:v>
                </c:pt>
                <c:pt idx="3">
                  <c:v>1.562519014275307</c:v>
                </c:pt>
                <c:pt idx="4">
                  <c:v>1.63959883532288</c:v>
                </c:pt>
                <c:pt idx="5">
                  <c:v>1.915611690772123</c:v>
                </c:pt>
                <c:pt idx="6">
                  <c:v>3.813600485608037</c:v>
                </c:pt>
                <c:pt idx="7">
                  <c:v>5.740885927144998</c:v>
                </c:pt>
                <c:pt idx="8">
                  <c:v>7.764273601059806</c:v>
                </c:pt>
                <c:pt idx="10">
                  <c:v>1.117099135067906</c:v>
                </c:pt>
                <c:pt idx="11">
                  <c:v>1.415246098439376</c:v>
                </c:pt>
                <c:pt idx="12">
                  <c:v>2.335924006989258</c:v>
                </c:pt>
                <c:pt idx="13">
                  <c:v>3.116411534353857</c:v>
                </c:pt>
                <c:pt idx="14">
                  <c:v>5.233226837060703</c:v>
                </c:pt>
                <c:pt idx="15">
                  <c:v>8.433532934131736</c:v>
                </c:pt>
                <c:pt idx="16">
                  <c:v>2.575510510868047</c:v>
                </c:pt>
              </c:numCache>
            </c:numRef>
          </c:val>
        </c:ser>
        <c:ser>
          <c:idx val="1"/>
          <c:order val="1"/>
          <c:tx>
            <c:strRef>
              <c:f>data!$H$2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8000"/>
            </a:solidFill>
          </c:spPr>
          <c:invertIfNegative val="0"/>
          <c:cat>
            <c:strRef>
              <c:f>data!$F$3:$F$19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data!$H$3:$H$19</c:f>
              <c:numCache>
                <c:formatCode>0.00</c:formatCode>
                <c:ptCount val="17"/>
                <c:pt idx="1">
                  <c:v>0.48376068372721</c:v>
                </c:pt>
                <c:pt idx="2">
                  <c:v>1.141228986584548</c:v>
                </c:pt>
                <c:pt idx="3">
                  <c:v>0.139336781289634</c:v>
                </c:pt>
                <c:pt idx="4">
                  <c:v>0.997735360721079</c:v>
                </c:pt>
                <c:pt idx="5">
                  <c:v>1.031911648053735</c:v>
                </c:pt>
                <c:pt idx="6">
                  <c:v>3.170006071570641</c:v>
                </c:pt>
                <c:pt idx="7">
                  <c:v>0.618580948626721</c:v>
                </c:pt>
                <c:pt idx="8">
                  <c:v>1.07235726411535</c:v>
                </c:pt>
                <c:pt idx="10">
                  <c:v>0.990019960079893</c:v>
                </c:pt>
                <c:pt idx="11">
                  <c:v>3.824489795918367</c:v>
                </c:pt>
                <c:pt idx="12">
                  <c:v>3.722797927771681</c:v>
                </c:pt>
                <c:pt idx="13">
                  <c:v>2.41438234247063</c:v>
                </c:pt>
                <c:pt idx="14">
                  <c:v>1.682336832496577</c:v>
                </c:pt>
                <c:pt idx="15">
                  <c:v>0.929041916167665</c:v>
                </c:pt>
                <c:pt idx="16">
                  <c:v>0.753445085927568</c:v>
                </c:pt>
              </c:numCache>
            </c:numRef>
          </c:val>
        </c:ser>
        <c:ser>
          <c:idx val="2"/>
          <c:order val="2"/>
          <c:tx>
            <c:strRef>
              <c:f>data!$I$2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tx1"/>
            </a:solidFill>
            <a:ln w="12700">
              <a:noFill/>
            </a:ln>
          </c:spPr>
          <c:invertIfNegative val="0"/>
          <c:cat>
            <c:strRef>
              <c:f>data!$F$3:$F$19</c:f>
              <c:strCache>
                <c:ptCount val="17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canneal</c:v>
                </c:pt>
                <c:pt idx="12">
                  <c:v>dedup</c:v>
                </c:pt>
                <c:pt idx="13">
                  <c:v>ferret</c:v>
                </c:pt>
                <c:pt idx="14">
                  <c:v>streamcluster</c:v>
                </c:pt>
                <c:pt idx="15">
                  <c:v>swaptions</c:v>
                </c:pt>
                <c:pt idx="16">
                  <c:v>hmean</c:v>
                </c:pt>
              </c:strCache>
            </c:strRef>
          </c:cat>
          <c:val>
            <c:numRef>
              <c:f>data!$I$3:$I$19</c:f>
              <c:numCache>
                <c:formatCode>0.00</c:formatCode>
                <c:ptCount val="17"/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2097320"/>
        <c:axId val="2092094232"/>
      </c:barChart>
      <c:catAx>
        <c:axId val="2092097320"/>
        <c:scaling>
          <c:orientation val="minMax"/>
        </c:scaling>
        <c:delete val="0"/>
        <c:axPos val="b"/>
        <c:majorGridlines>
          <c:spPr>
            <a:ln>
              <a:prstDash val="sysDot"/>
            </a:ln>
          </c:spPr>
        </c:majorGridlines>
        <c:majorTickMark val="out"/>
        <c:minorTickMark val="none"/>
        <c:tickLblPos val="low"/>
        <c:txPr>
          <a:bodyPr/>
          <a:lstStyle/>
          <a:p>
            <a:pPr>
              <a:defRPr sz="1200"/>
            </a:pPr>
            <a:endParaRPr lang="en-US"/>
          </a:p>
        </c:txPr>
        <c:crossAx val="2092094232"/>
        <c:crosses val="autoZero"/>
        <c:auto val="0"/>
        <c:lblAlgn val="ctr"/>
        <c:lblOffset val="100"/>
        <c:tickMarkSkip val="9"/>
        <c:noMultiLvlLbl val="0"/>
      </c:catAx>
      <c:valAx>
        <c:axId val="2092094232"/>
        <c:scaling>
          <c:orientation val="minMax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 b="1"/>
                </a:pPr>
                <a:r>
                  <a:rPr lang="en-US" sz="1400" b="1"/>
                  <a:t>Runtime normalized</a:t>
                </a:r>
              </a:p>
              <a:p>
                <a:pPr>
                  <a:defRPr sz="1400" b="1"/>
                </a:pPr>
                <a:r>
                  <a:rPr lang="en-US" sz="1400" b="1"/>
                  <a:t>to pthreads</a:t>
                </a:r>
              </a:p>
            </c:rich>
          </c:tx>
          <c:layout/>
          <c:overlay val="0"/>
        </c:title>
        <c:numFmt formatCode="0" sourceLinked="0"/>
        <c:majorTickMark val="out"/>
        <c:minorTickMark val="none"/>
        <c:tickLblPos val="nextTo"/>
        <c:crossAx val="2092097320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76690533875573"/>
          <c:y val="0.82350383783891"/>
          <c:w val="0.359256094625726"/>
          <c:h val="0.0970189052455399"/>
        </c:manualLayout>
      </c:layout>
      <c:overlay val="0"/>
      <c:spPr>
        <a:noFill/>
        <a:ln>
          <a:noFill/>
        </a:ln>
      </c:spPr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Scalability</a:t>
            </a:r>
          </a:p>
        </c:rich>
      </c:tx>
      <c:layout>
        <c:manualLayout>
          <c:xMode val="edge"/>
          <c:yMode val="edge"/>
          <c:x val="0.442489635791992"/>
          <c:y val="0.0289855072463768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085026849559"/>
          <c:y val="0.143960972269771"/>
          <c:w val="0.868529117164241"/>
          <c:h val="0.4865974361900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data!$B$58</c:f>
              <c:strCache>
                <c:ptCount val="1"/>
                <c:pt idx="0">
                  <c:v>CoreDet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data!$A$59:$A$74</c:f>
              <c:strCache>
                <c:ptCount val="16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dedup</c:v>
                </c:pt>
                <c:pt idx="12">
                  <c:v>ferret</c:v>
                </c:pt>
                <c:pt idx="13">
                  <c:v>streamcluster</c:v>
                </c:pt>
                <c:pt idx="14">
                  <c:v>swaptions</c:v>
                </c:pt>
                <c:pt idx="15">
                  <c:v>hmean</c:v>
                </c:pt>
              </c:strCache>
            </c:strRef>
          </c:cat>
          <c:val>
            <c:numRef>
              <c:f>data!$B$59:$B$74</c:f>
              <c:numCache>
                <c:formatCode>0.00</c:formatCode>
                <c:ptCount val="16"/>
                <c:pt idx="1">
                  <c:v>1.766568586213294</c:v>
                </c:pt>
                <c:pt idx="2">
                  <c:v>2.483659175340763</c:v>
                </c:pt>
                <c:pt idx="3">
                  <c:v>1.559709241965143</c:v>
                </c:pt>
                <c:pt idx="4">
                  <c:v>1.877611154964882</c:v>
                </c:pt>
                <c:pt idx="5">
                  <c:v>2.779044789354724</c:v>
                </c:pt>
                <c:pt idx="6">
                  <c:v>1.255850979096085</c:v>
                </c:pt>
                <c:pt idx="7">
                  <c:v>0.99565266872663</c:v>
                </c:pt>
                <c:pt idx="8">
                  <c:v>1.042786069644474</c:v>
                </c:pt>
                <c:pt idx="10">
                  <c:v>2.682866785756447</c:v>
                </c:pt>
                <c:pt idx="11">
                  <c:v>1.01145730133578</c:v>
                </c:pt>
                <c:pt idx="12">
                  <c:v>1.000533059172949</c:v>
                </c:pt>
                <c:pt idx="13">
                  <c:v>1.604046746896913</c:v>
                </c:pt>
                <c:pt idx="14">
                  <c:v>1.205528732365805</c:v>
                </c:pt>
                <c:pt idx="15">
                  <c:v>1.432397624808845</c:v>
                </c:pt>
              </c:numCache>
            </c:numRef>
          </c:val>
        </c:ser>
        <c:ser>
          <c:idx val="1"/>
          <c:order val="1"/>
          <c:tx>
            <c:strRef>
              <c:f>data!$C$58</c:f>
              <c:strCache>
                <c:ptCount val="1"/>
                <c:pt idx="0">
                  <c:v>Dthreads</c:v>
                </c:pt>
              </c:strCache>
            </c:strRef>
          </c:tx>
          <c:spPr>
            <a:solidFill>
              <a:srgbClr val="008000"/>
            </a:solidFill>
          </c:spPr>
          <c:invertIfNegative val="0"/>
          <c:cat>
            <c:strRef>
              <c:f>data!$A$59:$A$74</c:f>
              <c:strCache>
                <c:ptCount val="16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dedup</c:v>
                </c:pt>
                <c:pt idx="12">
                  <c:v>ferret</c:v>
                </c:pt>
                <c:pt idx="13">
                  <c:v>streamcluster</c:v>
                </c:pt>
                <c:pt idx="14">
                  <c:v>swaptions</c:v>
                </c:pt>
                <c:pt idx="15">
                  <c:v>hmean</c:v>
                </c:pt>
              </c:strCache>
            </c:strRef>
          </c:cat>
          <c:val>
            <c:numRef>
              <c:f>data!$C$59:$C$74</c:f>
              <c:numCache>
                <c:formatCode>0.00</c:formatCode>
                <c:ptCount val="16"/>
                <c:pt idx="1">
                  <c:v>3.64664310955771</c:v>
                </c:pt>
                <c:pt idx="2">
                  <c:v>3.203728362233072</c:v>
                </c:pt>
                <c:pt idx="3">
                  <c:v>3.802037844475068</c:v>
                </c:pt>
                <c:pt idx="4">
                  <c:v>2.116731517496801</c:v>
                </c:pt>
                <c:pt idx="5">
                  <c:v>1.928413749611998</c:v>
                </c:pt>
                <c:pt idx="6">
                  <c:v>1.903594458224433</c:v>
                </c:pt>
                <c:pt idx="7">
                  <c:v>3.957752429547158</c:v>
                </c:pt>
                <c:pt idx="8">
                  <c:v>3.071516429269662</c:v>
                </c:pt>
                <c:pt idx="10">
                  <c:v>2.632974910415952</c:v>
                </c:pt>
                <c:pt idx="11">
                  <c:v>1.285393953458332</c:v>
                </c:pt>
                <c:pt idx="12">
                  <c:v>1.386832792686523</c:v>
                </c:pt>
                <c:pt idx="13">
                  <c:v>1.674805570587086</c:v>
                </c:pt>
                <c:pt idx="14">
                  <c:v>3.993554624531099</c:v>
                </c:pt>
                <c:pt idx="15">
                  <c:v>2.292666498141523</c:v>
                </c:pt>
              </c:numCache>
            </c:numRef>
          </c:val>
        </c:ser>
        <c:ser>
          <c:idx val="2"/>
          <c:order val="2"/>
          <c:tx>
            <c:strRef>
              <c:f>data!$D$58</c:f>
              <c:strCache>
                <c:ptCount val="1"/>
                <c:pt idx="0">
                  <c:v>pthreads</c:v>
                </c:pt>
              </c:strCache>
            </c:strRef>
          </c:tx>
          <c:spPr>
            <a:solidFill>
              <a:schemeClr val="tx1"/>
            </a:solidFill>
            <a:ln w="12700">
              <a:noFill/>
            </a:ln>
          </c:spPr>
          <c:invertIfNegative val="0"/>
          <c:cat>
            <c:strRef>
              <c:f>data!$A$59:$A$74</c:f>
              <c:strCache>
                <c:ptCount val="16"/>
                <c:pt idx="0">
                  <c:v>PHOENIX</c:v>
                </c:pt>
                <c:pt idx="1">
                  <c:v>histogram</c:v>
                </c:pt>
                <c:pt idx="2">
                  <c:v>kmeans</c:v>
                </c:pt>
                <c:pt idx="3">
                  <c:v>linear_regression</c:v>
                </c:pt>
                <c:pt idx="4">
                  <c:v>matrix_multiply</c:v>
                </c:pt>
                <c:pt idx="5">
                  <c:v>pca</c:v>
                </c:pt>
                <c:pt idx="6">
                  <c:v>reverse_index</c:v>
                </c:pt>
                <c:pt idx="7">
                  <c:v>string_match</c:v>
                </c:pt>
                <c:pt idx="8">
                  <c:v>word_count</c:v>
                </c:pt>
                <c:pt idx="9">
                  <c:v>PARSEC</c:v>
                </c:pt>
                <c:pt idx="10">
                  <c:v>blackscholes</c:v>
                </c:pt>
                <c:pt idx="11">
                  <c:v>dedup</c:v>
                </c:pt>
                <c:pt idx="12">
                  <c:v>ferret</c:v>
                </c:pt>
                <c:pt idx="13">
                  <c:v>streamcluster</c:v>
                </c:pt>
                <c:pt idx="14">
                  <c:v>swaptions</c:v>
                </c:pt>
                <c:pt idx="15">
                  <c:v>hmean</c:v>
                </c:pt>
              </c:strCache>
            </c:strRef>
          </c:cat>
          <c:val>
            <c:numRef>
              <c:f>data!$D$59:$D$74</c:f>
              <c:numCache>
                <c:formatCode>0.00</c:formatCode>
                <c:ptCount val="16"/>
                <c:pt idx="1">
                  <c:v>2.28831908789082</c:v>
                </c:pt>
                <c:pt idx="2">
                  <c:v>3.631873872142601</c:v>
                </c:pt>
                <c:pt idx="3">
                  <c:v>0.541932866823835</c:v>
                </c:pt>
                <c:pt idx="4">
                  <c:v>2.106416477919323</c:v>
                </c:pt>
                <c:pt idx="5">
                  <c:v>1.931539447208789</c:v>
                </c:pt>
                <c:pt idx="6">
                  <c:v>1.690346083637315</c:v>
                </c:pt>
                <c:pt idx="7">
                  <c:v>2.455507644104622</c:v>
                </c:pt>
                <c:pt idx="8">
                  <c:v>3.29527039774366</c:v>
                </c:pt>
                <c:pt idx="10">
                  <c:v>2.65495675315686</c:v>
                </c:pt>
                <c:pt idx="11">
                  <c:v>1.704087507196856</c:v>
                </c:pt>
                <c:pt idx="12">
                  <c:v>1.08460899492346</c:v>
                </c:pt>
                <c:pt idx="13">
                  <c:v>2.386733607222273</c:v>
                </c:pt>
                <c:pt idx="14">
                  <c:v>3.718962075856288</c:v>
                </c:pt>
                <c:pt idx="15">
                  <c:v>1.750676020828701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1756264"/>
        <c:axId val="2091769576"/>
      </c:barChart>
      <c:catAx>
        <c:axId val="2091756264"/>
        <c:scaling>
          <c:orientation val="minMax"/>
        </c:scaling>
        <c:delete val="0"/>
        <c:axPos val="b"/>
        <c:majorGridlines>
          <c:spPr>
            <a:ln>
              <a:prstDash val="sysDot"/>
            </a:ln>
          </c:spPr>
        </c:majorGridlines>
        <c:majorTickMark val="out"/>
        <c:minorTickMark val="none"/>
        <c:tickLblPos val="low"/>
        <c:txPr>
          <a:bodyPr/>
          <a:lstStyle/>
          <a:p>
            <a:pPr>
              <a:defRPr sz="1200"/>
            </a:pPr>
            <a:endParaRPr lang="en-US"/>
          </a:p>
        </c:txPr>
        <c:crossAx val="2091769576"/>
        <c:crosses val="autoZero"/>
        <c:auto val="0"/>
        <c:lblAlgn val="ctr"/>
        <c:lblOffset val="100"/>
        <c:tickMarkSkip val="9"/>
        <c:noMultiLvlLbl val="0"/>
      </c:catAx>
      <c:valAx>
        <c:axId val="2091769576"/>
        <c:scaling>
          <c:orientation val="minMax"/>
          <c:max val="4.0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 b="1"/>
                </a:pPr>
                <a:r>
                  <a:rPr lang="en-US" sz="1400" b="1" u="sng"/>
                  <a:t>Runtime</a:t>
                </a:r>
                <a:r>
                  <a:rPr lang="en-US" sz="1400" b="1" u="sng" baseline="0"/>
                  <a:t> on 2 cores</a:t>
                </a:r>
                <a:r>
                  <a:rPr lang="en-US" sz="1400" b="1" baseline="0"/>
                  <a:t> </a:t>
                </a:r>
              </a:p>
              <a:p>
                <a:pPr>
                  <a:defRPr sz="1400" b="1"/>
                </a:pPr>
                <a:r>
                  <a:rPr lang="en-US" sz="1400" b="1" baseline="0"/>
                  <a:t>Runtime on 8 cores</a:t>
                </a:r>
                <a:endParaRPr lang="en-US" sz="1400" b="1"/>
              </a:p>
            </c:rich>
          </c:tx>
          <c:layout/>
          <c:overlay val="0"/>
        </c:title>
        <c:numFmt formatCode="0.0" sourceLinked="0"/>
        <c:majorTickMark val="out"/>
        <c:minorTickMark val="none"/>
        <c:tickLblPos val="nextTo"/>
        <c:crossAx val="2091756264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0.335251754591478"/>
          <c:y val="0.841175714877745"/>
          <c:w val="0.333055221263281"/>
          <c:h val="0.0970189052455399"/>
        </c:manualLayout>
      </c:layout>
      <c:overlay val="0"/>
      <c:spPr>
        <a:noFill/>
        <a:ln>
          <a:noFill/>
        </a:ln>
      </c:spPr>
      <c:txPr>
        <a:bodyPr/>
        <a:lstStyle/>
        <a:p>
          <a:pPr>
            <a:defRPr sz="16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3200" b="0" i="1">
                <a:latin typeface="Gill Sans"/>
                <a:cs typeface="Gill Sans"/>
              </a:defRPr>
            </a:pPr>
            <a:r>
              <a:rPr lang="en-US" sz="1600" b="0" i="1" dirty="0" smtClean="0">
                <a:latin typeface="Gill Sans"/>
                <a:cs typeface="Gill Sans"/>
              </a:rPr>
              <a:t>SPEC</a:t>
            </a:r>
            <a:r>
              <a:rPr lang="en-US" sz="1600" b="0" i="1" baseline="0" dirty="0" smtClean="0">
                <a:latin typeface="Gill Sans"/>
                <a:cs typeface="Gill Sans"/>
              </a:rPr>
              <a:t> CPU2006 </a:t>
            </a:r>
            <a:r>
              <a:rPr lang="en-US" sz="1600" b="0" i="1" baseline="0" dirty="0" err="1" smtClean="0">
                <a:latin typeface="Gill Sans"/>
                <a:cs typeface="Gill Sans"/>
              </a:rPr>
              <a:t>mcf</a:t>
            </a:r>
            <a:endParaRPr lang="en-US" sz="1600" b="0" i="1" dirty="0">
              <a:latin typeface="Gill Sans"/>
              <a:cs typeface="Gill Sans"/>
            </a:endParaRP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mcf!$P$1</c:f>
              <c:strCache>
                <c:ptCount val="1"/>
                <c:pt idx="0">
                  <c:v>O1</c:v>
                </c:pt>
              </c:strCache>
            </c:strRef>
          </c:tx>
          <c:spPr>
            <a:ln w="50800"/>
          </c:spPr>
          <c:marker>
            <c:symbol val="none"/>
          </c:marker>
          <c:xVal>
            <c:numRef>
              <c:f>mcf!$O$2:$O$50</c:f>
              <c:numCache>
                <c:formatCode>General</c:formatCode>
                <c:ptCount val="49"/>
                <c:pt idx="0">
                  <c:v>6.5</c:v>
                </c:pt>
                <c:pt idx="1">
                  <c:v>6.523</c:v>
                </c:pt>
                <c:pt idx="2">
                  <c:v>6.545999999999998</c:v>
                </c:pt>
                <c:pt idx="3">
                  <c:v>6.568999999999996</c:v>
                </c:pt>
                <c:pt idx="4">
                  <c:v>6.591999999999999</c:v>
                </c:pt>
                <c:pt idx="5">
                  <c:v>6.614999999999995</c:v>
                </c:pt>
                <c:pt idx="6">
                  <c:v>6.637999999999995</c:v>
                </c:pt>
                <c:pt idx="7">
                  <c:v>6.660999999999995</c:v>
                </c:pt>
                <c:pt idx="8">
                  <c:v>6.683999999999997</c:v>
                </c:pt>
                <c:pt idx="9">
                  <c:v>6.706999999999997</c:v>
                </c:pt>
                <c:pt idx="10">
                  <c:v>6.729999999999997</c:v>
                </c:pt>
                <c:pt idx="11">
                  <c:v>6.752999999999996</c:v>
                </c:pt>
                <c:pt idx="12">
                  <c:v>6.775999999999996</c:v>
                </c:pt>
                <c:pt idx="13">
                  <c:v>6.798999999999996</c:v>
                </c:pt>
                <c:pt idx="14">
                  <c:v>6.821999999999996</c:v>
                </c:pt>
                <c:pt idx="15">
                  <c:v>6.844999999999992</c:v>
                </c:pt>
                <c:pt idx="16">
                  <c:v>6.867999999999991</c:v>
                </c:pt>
                <c:pt idx="17">
                  <c:v>6.890999999999995</c:v>
                </c:pt>
                <c:pt idx="18">
                  <c:v>6.913999999999994</c:v>
                </c:pt>
                <c:pt idx="19">
                  <c:v>6.936999999999994</c:v>
                </c:pt>
                <c:pt idx="20">
                  <c:v>6.959999999999994</c:v>
                </c:pt>
                <c:pt idx="21">
                  <c:v>6.982999999999993</c:v>
                </c:pt>
                <c:pt idx="22">
                  <c:v>7.00599999999999</c:v>
                </c:pt>
                <c:pt idx="23">
                  <c:v>7.02899999999999</c:v>
                </c:pt>
                <c:pt idx="24">
                  <c:v>7.051999999999992</c:v>
                </c:pt>
                <c:pt idx="25">
                  <c:v>7.07499999999999</c:v>
                </c:pt>
                <c:pt idx="26">
                  <c:v>7.097999999999989</c:v>
                </c:pt>
                <c:pt idx="27">
                  <c:v>7.120999999999989</c:v>
                </c:pt>
                <c:pt idx="28">
                  <c:v>7.143999999999989</c:v>
                </c:pt>
                <c:pt idx="29">
                  <c:v>7.166999999999988</c:v>
                </c:pt>
                <c:pt idx="30">
                  <c:v>7.189999999999991</c:v>
                </c:pt>
                <c:pt idx="31">
                  <c:v>7.212999999999989</c:v>
                </c:pt>
                <c:pt idx="32">
                  <c:v>7.23599999999999</c:v>
                </c:pt>
                <c:pt idx="33">
                  <c:v>7.25899999999999</c:v>
                </c:pt>
                <c:pt idx="34">
                  <c:v>7.28199999999999</c:v>
                </c:pt>
                <c:pt idx="35">
                  <c:v>7.304999999999986</c:v>
                </c:pt>
                <c:pt idx="36">
                  <c:v>7.327999999999986</c:v>
                </c:pt>
                <c:pt idx="37">
                  <c:v>7.350999999999987</c:v>
                </c:pt>
                <c:pt idx="38">
                  <c:v>7.373999999999988</c:v>
                </c:pt>
                <c:pt idx="39">
                  <c:v>7.396999999999988</c:v>
                </c:pt>
                <c:pt idx="40">
                  <c:v>7.419999999999987</c:v>
                </c:pt>
                <c:pt idx="41">
                  <c:v>7.442999999999987</c:v>
                </c:pt>
                <c:pt idx="42">
                  <c:v>7.465999999999987</c:v>
                </c:pt>
                <c:pt idx="43">
                  <c:v>7.488999999999986</c:v>
                </c:pt>
                <c:pt idx="44">
                  <c:v>7.511999999999986</c:v>
                </c:pt>
                <c:pt idx="45">
                  <c:v>7.534999999999986</c:v>
                </c:pt>
                <c:pt idx="46">
                  <c:v>7.557999999999986</c:v>
                </c:pt>
              </c:numCache>
            </c:numRef>
          </c:xVal>
          <c:yVal>
            <c:numRef>
              <c:f>mcf!$P$2:$P$50</c:f>
              <c:numCache>
                <c:formatCode>General</c:formatCode>
                <c:ptCount val="4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0.333333333333333</c:v>
                </c:pt>
                <c:pt idx="6">
                  <c:v>0.333333333333333</c:v>
                </c:pt>
                <c:pt idx="7">
                  <c:v>0.333333333333333</c:v>
                </c:pt>
                <c:pt idx="8">
                  <c:v>0.0</c:v>
                </c:pt>
                <c:pt idx="9">
                  <c:v>0.0</c:v>
                </c:pt>
                <c:pt idx="10">
                  <c:v>1.666666666666667</c:v>
                </c:pt>
                <c:pt idx="11">
                  <c:v>8.333333333333333</c:v>
                </c:pt>
                <c:pt idx="12">
                  <c:v>16.0</c:v>
                </c:pt>
                <c:pt idx="13">
                  <c:v>14.66666666666667</c:v>
                </c:pt>
                <c:pt idx="14">
                  <c:v>8.0</c:v>
                </c:pt>
                <c:pt idx="15">
                  <c:v>0.333333333333333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mcf!$Q$1</c:f>
              <c:strCache>
                <c:ptCount val="1"/>
                <c:pt idx="0">
                  <c:v>O2</c:v>
                </c:pt>
              </c:strCache>
            </c:strRef>
          </c:tx>
          <c:spPr>
            <a:ln w="50800"/>
          </c:spPr>
          <c:marker>
            <c:symbol val="none"/>
          </c:marker>
          <c:xVal>
            <c:numRef>
              <c:f>mcf!$O$2:$O$50</c:f>
              <c:numCache>
                <c:formatCode>General</c:formatCode>
                <c:ptCount val="49"/>
                <c:pt idx="0">
                  <c:v>6.5</c:v>
                </c:pt>
                <c:pt idx="1">
                  <c:v>6.523</c:v>
                </c:pt>
                <c:pt idx="2">
                  <c:v>6.545999999999998</c:v>
                </c:pt>
                <c:pt idx="3">
                  <c:v>6.568999999999996</c:v>
                </c:pt>
                <c:pt idx="4">
                  <c:v>6.591999999999999</c:v>
                </c:pt>
                <c:pt idx="5">
                  <c:v>6.614999999999995</c:v>
                </c:pt>
                <c:pt idx="6">
                  <c:v>6.637999999999995</c:v>
                </c:pt>
                <c:pt idx="7">
                  <c:v>6.660999999999995</c:v>
                </c:pt>
                <c:pt idx="8">
                  <c:v>6.683999999999997</c:v>
                </c:pt>
                <c:pt idx="9">
                  <c:v>6.706999999999997</c:v>
                </c:pt>
                <c:pt idx="10">
                  <c:v>6.729999999999997</c:v>
                </c:pt>
                <c:pt idx="11">
                  <c:v>6.752999999999996</c:v>
                </c:pt>
                <c:pt idx="12">
                  <c:v>6.775999999999996</c:v>
                </c:pt>
                <c:pt idx="13">
                  <c:v>6.798999999999996</c:v>
                </c:pt>
                <c:pt idx="14">
                  <c:v>6.821999999999996</c:v>
                </c:pt>
                <c:pt idx="15">
                  <c:v>6.844999999999992</c:v>
                </c:pt>
                <c:pt idx="16">
                  <c:v>6.867999999999991</c:v>
                </c:pt>
                <c:pt idx="17">
                  <c:v>6.890999999999995</c:v>
                </c:pt>
                <c:pt idx="18">
                  <c:v>6.913999999999994</c:v>
                </c:pt>
                <c:pt idx="19">
                  <c:v>6.936999999999994</c:v>
                </c:pt>
                <c:pt idx="20">
                  <c:v>6.959999999999994</c:v>
                </c:pt>
                <c:pt idx="21">
                  <c:v>6.982999999999993</c:v>
                </c:pt>
                <c:pt idx="22">
                  <c:v>7.00599999999999</c:v>
                </c:pt>
                <c:pt idx="23">
                  <c:v>7.02899999999999</c:v>
                </c:pt>
                <c:pt idx="24">
                  <c:v>7.051999999999992</c:v>
                </c:pt>
                <c:pt idx="25">
                  <c:v>7.07499999999999</c:v>
                </c:pt>
                <c:pt idx="26">
                  <c:v>7.097999999999989</c:v>
                </c:pt>
                <c:pt idx="27">
                  <c:v>7.120999999999989</c:v>
                </c:pt>
                <c:pt idx="28">
                  <c:v>7.143999999999989</c:v>
                </c:pt>
                <c:pt idx="29">
                  <c:v>7.166999999999988</c:v>
                </c:pt>
                <c:pt idx="30">
                  <c:v>7.189999999999991</c:v>
                </c:pt>
                <c:pt idx="31">
                  <c:v>7.212999999999989</c:v>
                </c:pt>
                <c:pt idx="32">
                  <c:v>7.23599999999999</c:v>
                </c:pt>
                <c:pt idx="33">
                  <c:v>7.25899999999999</c:v>
                </c:pt>
                <c:pt idx="34">
                  <c:v>7.28199999999999</c:v>
                </c:pt>
                <c:pt idx="35">
                  <c:v>7.304999999999986</c:v>
                </c:pt>
                <c:pt idx="36">
                  <c:v>7.327999999999986</c:v>
                </c:pt>
                <c:pt idx="37">
                  <c:v>7.350999999999987</c:v>
                </c:pt>
                <c:pt idx="38">
                  <c:v>7.373999999999988</c:v>
                </c:pt>
                <c:pt idx="39">
                  <c:v>7.396999999999988</c:v>
                </c:pt>
                <c:pt idx="40">
                  <c:v>7.419999999999987</c:v>
                </c:pt>
                <c:pt idx="41">
                  <c:v>7.442999999999987</c:v>
                </c:pt>
                <c:pt idx="42">
                  <c:v>7.465999999999987</c:v>
                </c:pt>
                <c:pt idx="43">
                  <c:v>7.488999999999986</c:v>
                </c:pt>
                <c:pt idx="44">
                  <c:v>7.511999999999986</c:v>
                </c:pt>
                <c:pt idx="45">
                  <c:v>7.534999999999986</c:v>
                </c:pt>
                <c:pt idx="46">
                  <c:v>7.557999999999986</c:v>
                </c:pt>
              </c:numCache>
            </c:numRef>
          </c:xVal>
          <c:yVal>
            <c:numRef>
              <c:f>mcf!$Q$2:$Q$50</c:f>
              <c:numCache>
                <c:formatCode>General</c:formatCode>
                <c:ptCount val="4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0.666666666666667</c:v>
                </c:pt>
                <c:pt idx="11">
                  <c:v>6.333333333333332</c:v>
                </c:pt>
                <c:pt idx="12">
                  <c:v>15.0</c:v>
                </c:pt>
                <c:pt idx="13">
                  <c:v>16.0</c:v>
                </c:pt>
                <c:pt idx="14">
                  <c:v>10.33333333333333</c:v>
                </c:pt>
                <c:pt idx="15">
                  <c:v>1.666666666666667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mcf!$R$1</c:f>
              <c:strCache>
                <c:ptCount val="1"/>
                <c:pt idx="0">
                  <c:v>O3</c:v>
                </c:pt>
              </c:strCache>
            </c:strRef>
          </c:tx>
          <c:spPr>
            <a:ln w="50800"/>
          </c:spPr>
          <c:marker>
            <c:symbol val="none"/>
          </c:marker>
          <c:xVal>
            <c:numRef>
              <c:f>mcf!$O$2:$O$50</c:f>
              <c:numCache>
                <c:formatCode>General</c:formatCode>
                <c:ptCount val="49"/>
                <c:pt idx="0">
                  <c:v>6.5</c:v>
                </c:pt>
                <c:pt idx="1">
                  <c:v>6.523</c:v>
                </c:pt>
                <c:pt idx="2">
                  <c:v>6.545999999999998</c:v>
                </c:pt>
                <c:pt idx="3">
                  <c:v>6.568999999999996</c:v>
                </c:pt>
                <c:pt idx="4">
                  <c:v>6.591999999999999</c:v>
                </c:pt>
                <c:pt idx="5">
                  <c:v>6.614999999999995</c:v>
                </c:pt>
                <c:pt idx="6">
                  <c:v>6.637999999999995</c:v>
                </c:pt>
                <c:pt idx="7">
                  <c:v>6.660999999999995</c:v>
                </c:pt>
                <c:pt idx="8">
                  <c:v>6.683999999999997</c:v>
                </c:pt>
                <c:pt idx="9">
                  <c:v>6.706999999999997</c:v>
                </c:pt>
                <c:pt idx="10">
                  <c:v>6.729999999999997</c:v>
                </c:pt>
                <c:pt idx="11">
                  <c:v>6.752999999999996</c:v>
                </c:pt>
                <c:pt idx="12">
                  <c:v>6.775999999999996</c:v>
                </c:pt>
                <c:pt idx="13">
                  <c:v>6.798999999999996</c:v>
                </c:pt>
                <c:pt idx="14">
                  <c:v>6.821999999999996</c:v>
                </c:pt>
                <c:pt idx="15">
                  <c:v>6.844999999999992</c:v>
                </c:pt>
                <c:pt idx="16">
                  <c:v>6.867999999999991</c:v>
                </c:pt>
                <c:pt idx="17">
                  <c:v>6.890999999999995</c:v>
                </c:pt>
                <c:pt idx="18">
                  <c:v>6.913999999999994</c:v>
                </c:pt>
                <c:pt idx="19">
                  <c:v>6.936999999999994</c:v>
                </c:pt>
                <c:pt idx="20">
                  <c:v>6.959999999999994</c:v>
                </c:pt>
                <c:pt idx="21">
                  <c:v>6.982999999999993</c:v>
                </c:pt>
                <c:pt idx="22">
                  <c:v>7.00599999999999</c:v>
                </c:pt>
                <c:pt idx="23">
                  <c:v>7.02899999999999</c:v>
                </c:pt>
                <c:pt idx="24">
                  <c:v>7.051999999999992</c:v>
                </c:pt>
                <c:pt idx="25">
                  <c:v>7.07499999999999</c:v>
                </c:pt>
                <c:pt idx="26">
                  <c:v>7.097999999999989</c:v>
                </c:pt>
                <c:pt idx="27">
                  <c:v>7.120999999999989</c:v>
                </c:pt>
                <c:pt idx="28">
                  <c:v>7.143999999999989</c:v>
                </c:pt>
                <c:pt idx="29">
                  <c:v>7.166999999999988</c:v>
                </c:pt>
                <c:pt idx="30">
                  <c:v>7.189999999999991</c:v>
                </c:pt>
                <c:pt idx="31">
                  <c:v>7.212999999999989</c:v>
                </c:pt>
                <c:pt idx="32">
                  <c:v>7.23599999999999</c:v>
                </c:pt>
                <c:pt idx="33">
                  <c:v>7.25899999999999</c:v>
                </c:pt>
                <c:pt idx="34">
                  <c:v>7.28199999999999</c:v>
                </c:pt>
                <c:pt idx="35">
                  <c:v>7.304999999999986</c:v>
                </c:pt>
                <c:pt idx="36">
                  <c:v>7.327999999999986</c:v>
                </c:pt>
                <c:pt idx="37">
                  <c:v>7.350999999999987</c:v>
                </c:pt>
                <c:pt idx="38">
                  <c:v>7.373999999999988</c:v>
                </c:pt>
                <c:pt idx="39">
                  <c:v>7.396999999999988</c:v>
                </c:pt>
                <c:pt idx="40">
                  <c:v>7.419999999999987</c:v>
                </c:pt>
                <c:pt idx="41">
                  <c:v>7.442999999999987</c:v>
                </c:pt>
                <c:pt idx="42">
                  <c:v>7.465999999999987</c:v>
                </c:pt>
                <c:pt idx="43">
                  <c:v>7.488999999999986</c:v>
                </c:pt>
                <c:pt idx="44">
                  <c:v>7.511999999999986</c:v>
                </c:pt>
                <c:pt idx="45">
                  <c:v>7.534999999999986</c:v>
                </c:pt>
                <c:pt idx="46">
                  <c:v>7.557999999999986</c:v>
                </c:pt>
              </c:numCache>
            </c:numRef>
          </c:xVal>
          <c:yVal>
            <c:numRef>
              <c:f>mcf!$R$2:$R$50</c:f>
              <c:numCache>
                <c:formatCode>General</c:formatCode>
                <c:ptCount val="49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0.333333333333333</c:v>
                </c:pt>
                <c:pt idx="7">
                  <c:v>0.333333333333333</c:v>
                </c:pt>
                <c:pt idx="8">
                  <c:v>0.333333333333333</c:v>
                </c:pt>
                <c:pt idx="9">
                  <c:v>0.0</c:v>
                </c:pt>
                <c:pt idx="10">
                  <c:v>1.333333333333333</c:v>
                </c:pt>
                <c:pt idx="11">
                  <c:v>6.0</c:v>
                </c:pt>
                <c:pt idx="12">
                  <c:v>14.0</c:v>
                </c:pt>
                <c:pt idx="13">
                  <c:v>15.0</c:v>
                </c:pt>
                <c:pt idx="14">
                  <c:v>10.33333333333333</c:v>
                </c:pt>
                <c:pt idx="15">
                  <c:v>2.333333333333333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8077592"/>
        <c:axId val="-2108251416"/>
      </c:scatterChart>
      <c:valAx>
        <c:axId val="-2108077592"/>
        <c:scaling>
          <c:orientation val="minMax"/>
          <c:max val="6.9"/>
          <c:min val="6.7"/>
        </c:scaling>
        <c:delete val="0"/>
        <c:axPos val="b"/>
        <c:title>
          <c:tx>
            <c:rich>
              <a:bodyPr/>
              <a:lstStyle/>
              <a:p>
                <a:pPr>
                  <a:defRPr sz="1200" b="0" i="1">
                    <a:latin typeface="Gill Sans"/>
                    <a:cs typeface="Gill Sans"/>
                  </a:defRPr>
                </a:pPr>
                <a:r>
                  <a:rPr lang="en-US" sz="1200" b="0" i="1" dirty="0" smtClean="0">
                    <a:latin typeface="Gill Sans"/>
                    <a:cs typeface="Gill Sans"/>
                  </a:rPr>
                  <a:t>Runtime</a:t>
                </a:r>
                <a:r>
                  <a:rPr lang="en-US" sz="1200" b="0" i="1" baseline="0" dirty="0" smtClean="0">
                    <a:latin typeface="Gill Sans"/>
                    <a:cs typeface="Gill Sans"/>
                  </a:rPr>
                  <a:t> in Seconds</a:t>
                </a:r>
                <a:endParaRPr lang="en-US" sz="1200" b="0" i="1" dirty="0">
                  <a:latin typeface="Gill Sans"/>
                  <a:cs typeface="Gill Sans"/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en-US"/>
          </a:p>
        </c:txPr>
        <c:crossAx val="-2108251416"/>
        <c:crosses val="autoZero"/>
        <c:crossBetween val="midCat"/>
      </c:valAx>
      <c:valAx>
        <c:axId val="-2108251416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-2108077592"/>
        <c:crosses val="autoZero"/>
        <c:crossBetween val="midCat"/>
      </c:valAx>
    </c:plotArea>
    <c:legend>
      <c:legendPos val="b"/>
      <c:layout>
        <c:manualLayout>
          <c:xMode val="edge"/>
          <c:yMode val="edge"/>
          <c:x val="0.187244094488189"/>
          <c:y val="0.728224684123787"/>
          <c:w val="0.563011811023622"/>
          <c:h val="0.172938106573888"/>
        </c:manualLayout>
      </c:layout>
      <c:overlay val="0"/>
      <c:txPr>
        <a:bodyPr/>
        <a:lstStyle/>
        <a:p>
          <a:pPr>
            <a:defRPr sz="1400" b="0">
              <a:latin typeface="Gill Sans"/>
              <a:cs typeface="Gill Sans"/>
            </a:defRPr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D52D0-5191-4386-A01E-D82027510476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66767-8D01-4250-BB26-B6146CE055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3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 few 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 many 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big</a:t>
            </a:r>
            <a:r>
              <a:rPr lang="en-US" baseline="0" dirty="0" smtClean="0"/>
              <a:t> 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Fine-grained locks</a:t>
            </a:r>
            <a:r>
              <a:rPr lang="en-US" baseline="0" dirty="0" smtClean="0"/>
              <a:t> (lock acquisition overhead)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Insidious</a:t>
            </a:r>
            <a:r>
              <a:rPr lang="en-US" baseline="0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(Brazil – didn’t know the desk was shared!)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(Brazil – didn’t know the desk was shared!)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66767-8D01-4250-BB26-B6146CE05595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7" descr="newseal20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6154" y="2131221"/>
            <a:ext cx="7771694" cy="1469571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6115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2307" y="3886541"/>
            <a:ext cx="6399389" cy="175192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2848" y="6245679"/>
            <a:ext cx="2134306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320A1-0240-4040-9A72-96C9C9B61B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690CD-3D27-4598-9201-D8C5DC4BF1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168" y="617426"/>
            <a:ext cx="1950861" cy="55381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820" y="617426"/>
            <a:ext cx="5685013" cy="5538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F9BD4-E2A6-4B5E-B3D9-E79E8ABFC5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E320A1-0240-4040-9A72-96C9C9B61B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Box 10"/>
          <p:cNvSpPr txBox="1">
            <a:spLocks noChangeArrowheads="1"/>
          </p:cNvSpPr>
          <p:nvPr userDrawn="1"/>
        </p:nvSpPr>
        <p:spPr bwMode="auto">
          <a:xfrm>
            <a:off x="0" y="6565446"/>
            <a:ext cx="9144000" cy="299024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81" tIns="49990" rIns="99981" bIns="49990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99939" algn="l"/>
                <a:tab pos="1999880" algn="l"/>
                <a:tab pos="2999820" algn="l"/>
                <a:tab pos="3999759" algn="l"/>
                <a:tab pos="4999699" algn="l"/>
                <a:tab pos="5999639" algn="l"/>
                <a:tab pos="6999578" algn="l"/>
                <a:tab pos="7999519" algn="l"/>
                <a:tab pos="8999459" algn="l"/>
                <a:tab pos="9997663" algn="l"/>
                <a:tab pos="10997602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ASSACHUSETTS,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9994" tIns="49997" rIns="99994" bIns="49997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sysClr val="windowText" lastClr="000000"/>
              </a:solidFill>
            </a:endParaRPr>
          </a:p>
        </p:txBody>
      </p:sp>
      <p:pic>
        <p:nvPicPr>
          <p:cNvPr id="9" name="Picture 17" descr="newseal200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683" y="452439"/>
            <a:ext cx="3734152" cy="5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B19521-AF2E-43F3-8F88-534325E9AE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891B5E2-9190-484F-9AB0-57EF9C282C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BD3F6B-3879-4E10-8890-5C9FC077E3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AAD30D-24AF-4EE2-8F28-11E37E62B16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79434-AF9E-449A-9375-88D2FC14AB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ECC967-4A37-465E-8A42-491BD17F25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822" y="-81643"/>
            <a:ext cx="7792861" cy="1143000"/>
          </a:xfrm>
        </p:spPr>
        <p:txBody>
          <a:bodyPr/>
          <a:lstStyle>
            <a:lvl1pPr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334" y="1306286"/>
            <a:ext cx="7771694" cy="484924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2CF57B-3F9B-49A8-9924-F8C3CD7EAD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A67AFF-1322-42DC-A1D9-92774C0913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4690CD-3D27-4598-9201-D8C5DC4BF18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00982-D611-6B4E-A2B5-89BD9C2B1BF7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BF9BD4-E2A6-4B5E-B3D9-E79E8ABFC5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195" y="4407015"/>
            <a:ext cx="7771694" cy="136241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195" y="2906828"/>
            <a:ext cx="7771694" cy="1500188"/>
          </a:xfrm>
        </p:spPr>
        <p:txBody>
          <a:bodyPr anchor="b"/>
          <a:lstStyle>
            <a:lvl1pPr marL="0" indent="0">
              <a:buNone/>
              <a:defRPr sz="2200"/>
            </a:lvl1pPr>
            <a:lvl2pPr marL="499971" indent="0">
              <a:buNone/>
              <a:defRPr sz="2000"/>
            </a:lvl2pPr>
            <a:lvl3pPr marL="999939" indent="0">
              <a:buNone/>
              <a:defRPr sz="1700"/>
            </a:lvl3pPr>
            <a:lvl4pPr marL="1499910" indent="0">
              <a:buNone/>
              <a:defRPr sz="1500"/>
            </a:lvl4pPr>
            <a:lvl5pPr marL="1999880" indent="0">
              <a:buNone/>
              <a:defRPr sz="1500"/>
            </a:lvl5pPr>
            <a:lvl6pPr marL="2499849" indent="0">
              <a:buNone/>
              <a:defRPr sz="1500"/>
            </a:lvl6pPr>
            <a:lvl7pPr marL="2999820" indent="0">
              <a:buNone/>
              <a:defRPr sz="1500"/>
            </a:lvl7pPr>
            <a:lvl8pPr marL="3499789" indent="0">
              <a:buNone/>
              <a:defRPr sz="1500"/>
            </a:lvl8pPr>
            <a:lvl9pPr marL="3999759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19521-AF2E-43F3-8F88-534325E9AE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5335" y="2041072"/>
            <a:ext cx="3801181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55848" y="2041072"/>
            <a:ext cx="3801180" cy="4114460"/>
          </a:xfr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1B5E2-9190-484F-9AB0-57EF9C282C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8" y="273844"/>
            <a:ext cx="823030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849" y="1535907"/>
            <a:ext cx="4041069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849" y="2175442"/>
            <a:ext cx="4041069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320" y="1535907"/>
            <a:ext cx="4042833" cy="639536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9971" indent="0">
              <a:buNone/>
              <a:defRPr sz="2200" b="1"/>
            </a:lvl2pPr>
            <a:lvl3pPr marL="999939" indent="0">
              <a:buNone/>
              <a:defRPr sz="2000" b="1"/>
            </a:lvl3pPr>
            <a:lvl4pPr marL="1499910" indent="0">
              <a:buNone/>
              <a:defRPr sz="1700" b="1"/>
            </a:lvl4pPr>
            <a:lvl5pPr marL="1999880" indent="0">
              <a:buNone/>
              <a:defRPr sz="1700" b="1"/>
            </a:lvl5pPr>
            <a:lvl6pPr marL="2499849" indent="0">
              <a:buNone/>
              <a:defRPr sz="1700" b="1"/>
            </a:lvl6pPr>
            <a:lvl7pPr marL="2999820" indent="0">
              <a:buNone/>
              <a:defRPr sz="1700" b="1"/>
            </a:lvl7pPr>
            <a:lvl8pPr marL="3499789" indent="0">
              <a:buNone/>
              <a:defRPr sz="1700" b="1"/>
            </a:lvl8pPr>
            <a:lvl9pPr marL="3999759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320" y="2175442"/>
            <a:ext cx="4042833" cy="3951174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D3F6B-3879-4E10-8890-5C9FC077E3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AD30D-24AF-4EE2-8F28-11E37E62B1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79434-AF9E-449A-9375-88D2FC14AB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50" y="273844"/>
            <a:ext cx="3009194" cy="1161709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405" y="273846"/>
            <a:ext cx="5111750" cy="5852772"/>
          </a:xfrm>
        </p:spPr>
        <p:txBody>
          <a:bodyPr/>
          <a:lstStyle>
            <a:lvl1pPr>
              <a:defRPr sz="3500"/>
            </a:lvl1pPr>
            <a:lvl2pPr>
              <a:defRPr sz="31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850" y="1435555"/>
            <a:ext cx="3009194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CC967-4A37-465E-8A42-491BD17F25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13" y="4799920"/>
            <a:ext cx="5487459" cy="568098"/>
          </a:xfrm>
        </p:spPr>
        <p:txBody>
          <a:bodyPr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13" y="612322"/>
            <a:ext cx="5487459" cy="4114460"/>
          </a:xfrm>
        </p:spPr>
        <p:txBody>
          <a:bodyPr/>
          <a:lstStyle>
            <a:lvl1pPr marL="0" indent="0">
              <a:buNone/>
              <a:defRPr sz="3500"/>
            </a:lvl1pPr>
            <a:lvl2pPr marL="499971" indent="0">
              <a:buNone/>
              <a:defRPr sz="3100"/>
            </a:lvl2pPr>
            <a:lvl3pPr marL="999939" indent="0">
              <a:buNone/>
              <a:defRPr sz="2600"/>
            </a:lvl3pPr>
            <a:lvl4pPr marL="1499910" indent="0">
              <a:buNone/>
              <a:defRPr sz="2200"/>
            </a:lvl4pPr>
            <a:lvl5pPr marL="1999880" indent="0">
              <a:buNone/>
              <a:defRPr sz="2200"/>
            </a:lvl5pPr>
            <a:lvl6pPr marL="2499849" indent="0">
              <a:buNone/>
              <a:defRPr sz="2200"/>
            </a:lvl6pPr>
            <a:lvl7pPr marL="2999820" indent="0">
              <a:buNone/>
              <a:defRPr sz="2200"/>
            </a:lvl7pPr>
            <a:lvl8pPr marL="3499789" indent="0">
              <a:buNone/>
              <a:defRPr sz="2200"/>
            </a:lvl8pPr>
            <a:lvl9pPr marL="3999759" indent="0">
              <a:buNone/>
              <a:defRPr sz="22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13" y="5368019"/>
            <a:ext cx="5487459" cy="804523"/>
          </a:xfrm>
        </p:spPr>
        <p:txBody>
          <a:bodyPr/>
          <a:lstStyle>
            <a:lvl1pPr marL="0" indent="0">
              <a:buNone/>
              <a:defRPr sz="1500"/>
            </a:lvl1pPr>
            <a:lvl2pPr marL="499971" indent="0">
              <a:buNone/>
              <a:defRPr sz="1300"/>
            </a:lvl2pPr>
            <a:lvl3pPr marL="999939" indent="0">
              <a:buNone/>
              <a:defRPr sz="1100"/>
            </a:lvl3pPr>
            <a:lvl4pPr marL="1499910" indent="0">
              <a:buNone/>
              <a:defRPr sz="1000"/>
            </a:lvl4pPr>
            <a:lvl5pPr marL="1999880" indent="0">
              <a:buNone/>
              <a:defRPr sz="1000"/>
            </a:lvl5pPr>
            <a:lvl6pPr marL="2499849" indent="0">
              <a:buNone/>
              <a:defRPr sz="1000"/>
            </a:lvl6pPr>
            <a:lvl7pPr marL="2999820" indent="0">
              <a:buNone/>
              <a:defRPr sz="1000"/>
            </a:lvl7pPr>
            <a:lvl8pPr marL="3499789" indent="0">
              <a:buNone/>
              <a:defRPr sz="1000"/>
            </a:lvl8pPr>
            <a:lvl9pPr marL="399975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A67AFF-1322-42DC-A1D9-92774C0913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0" y="0"/>
            <a:ext cx="9144000" cy="959304"/>
          </a:xfrm>
          <a:prstGeom prst="rect">
            <a:avLst/>
          </a:prstGeom>
          <a:solidFill>
            <a:srgbClr val="881C1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100008" tIns="50004" rIns="100008" bIns="50004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>
              <a:solidFill>
                <a:sysClr val="windowText" lastClr="000000"/>
              </a:solidFill>
            </a:endParaRPr>
          </a:p>
        </p:txBody>
      </p:sp>
      <p:sp>
        <p:nvSpPr>
          <p:cNvPr id="9012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31429"/>
            <a:ext cx="677333" cy="32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953" tIns="49976" rIns="99953" bIns="49976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fld id="{3B1E00D8-2636-43A5-A988-D36D8B69C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51821" y="-163286"/>
            <a:ext cx="779286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5334" y="2041072"/>
            <a:ext cx="7771694" cy="411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367" tIns="45681" rIns="91367" bIns="4568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0" y="6565446"/>
            <a:ext cx="9144000" cy="299038"/>
          </a:xfrm>
          <a:prstGeom prst="rect">
            <a:avLst/>
          </a:prstGeom>
          <a:gradFill rotWithShape="0">
            <a:gsLst>
              <a:gs pos="0">
                <a:srgbClr val="760000"/>
              </a:gs>
              <a:gs pos="100000">
                <a:srgbClr val="881C1C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lIns="99994" tIns="49997" rIns="99994" bIns="49997">
            <a:spAutoFit/>
          </a:bodyPr>
          <a:lstStyle/>
          <a:p>
            <a:pPr algn="ctr">
              <a:lnSpc>
                <a:spcPct val="99000"/>
              </a:lnSpc>
              <a:spcBef>
                <a:spcPts val="82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1000079" algn="l"/>
                <a:tab pos="2000159" algn="l"/>
                <a:tab pos="3000238" algn="l"/>
                <a:tab pos="4000317" algn="l"/>
                <a:tab pos="5000396" algn="l"/>
                <a:tab pos="6000476" algn="l"/>
                <a:tab pos="7000555" algn="l"/>
                <a:tab pos="8000634" algn="l"/>
                <a:tab pos="9000714" algn="l"/>
                <a:tab pos="9999057" algn="l"/>
                <a:tab pos="10999136" algn="l"/>
              </a:tabLst>
              <a:defRPr/>
            </a:pP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U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NIVERSITY OF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ASSACHUSETTS 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,</a:t>
            </a:r>
            <a:r>
              <a:rPr lang="en-GB" sz="1100" b="1" baseline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</a:t>
            </a:r>
            <a:r>
              <a:rPr lang="en-GB" sz="13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A</a:t>
            </a:r>
            <a:r>
              <a:rPr lang="en-GB" sz="11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MHERST  </a:t>
            </a:r>
            <a:r>
              <a:rPr lang="en-GB" sz="11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• </a:t>
            </a:r>
            <a:r>
              <a:rPr lang="en-GB" sz="13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rPr>
              <a:t> Department of Computer Science</a:t>
            </a:r>
            <a:endParaRPr lang="en-GB" sz="11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pic>
        <p:nvPicPr>
          <p:cNvPr id="1031" name="Picture 30" descr="newseal200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04857"/>
            <a:ext cx="673806" cy="653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+mj-lt"/>
          <a:ea typeface="+mj-ea"/>
          <a:cs typeface="+mj-cs"/>
        </a:defRPr>
      </a:lvl1pPr>
      <a:lvl2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2pPr>
      <a:lvl3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3pPr>
      <a:lvl4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4pPr>
      <a:lvl5pPr algn="l" defTabSz="915004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Calibri" pitchFamily="34" charset="0"/>
        </a:defRPr>
      </a:lvl5pPr>
      <a:lvl6pPr marL="500040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6pPr>
      <a:lvl7pPr marL="100007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7pPr>
      <a:lvl8pPr marL="150011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8pPr>
      <a:lvl9pPr marL="2000159" algn="l" defTabSz="915004" rtl="0" fontAlgn="base">
        <a:spcBef>
          <a:spcPct val="0"/>
        </a:spcBef>
        <a:spcAft>
          <a:spcPct val="0"/>
        </a:spcAft>
        <a:defRPr sz="3500" b="1">
          <a:solidFill>
            <a:srgbClr val="0000CC"/>
          </a:solidFill>
          <a:latin typeface="Gill Sans MT" pitchFamily="34" charset="0"/>
        </a:defRPr>
      </a:lvl9pPr>
    </p:titleStyle>
    <p:bodyStyle>
      <a:lvl1pPr marL="342042" indent="-342042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3114" indent="-286482" algn="l" defTabSz="915004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2452" indent="-227449" algn="l" defTabSz="915004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821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4pPr>
      <a:lvl5pPr marL="2057455" indent="-229185" algn="l" defTabSz="915004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5pPr>
      <a:lvl6pPr marL="255749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3057535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55757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4057614" indent="-229185" algn="l" defTabSz="915004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0040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007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0011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159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0019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00238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0027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00317" algn="l" defTabSz="100007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00982-D611-6B4E-A2B5-89BD9C2B1BF7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B1E00D8-2636-43A5-A988-D36D8B69C46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20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emf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eg"/><Relationship Id="rId5" Type="http://schemas.microsoft.com/office/2007/relationships/hdphoto" Target="../media/hdphoto2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emf"/><Relationship Id="rId3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Relationship Id="rId3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3" Type="http://schemas.openxmlformats.org/officeDocument/2006/relationships/image" Target="../media/image4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55.jpeg"/><Relationship Id="rId5" Type="http://schemas.openxmlformats.org/officeDocument/2006/relationships/image" Target="../media/image50.png"/><Relationship Id="rId6" Type="http://schemas.openxmlformats.org/officeDocument/2006/relationships/image" Target="../media/image56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jpe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2" Type="http://schemas.openxmlformats.org/officeDocument/2006/relationships/chart" Target="../charts/char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BFBFF"/>
              </a:clrFrom>
              <a:clrTo>
                <a:srgbClr val="FBFB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2133600"/>
            <a:ext cx="2595801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72457"/>
            <a:ext cx="7696200" cy="121920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smtClean="0">
                <a:solidFill>
                  <a:srgbClr val="FF0000"/>
                </a:solidFill>
              </a:rPr>
              <a:t>Multithreaded Programming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b="1" dirty="0" smtClean="0">
                <a:solidFill>
                  <a:srgbClr val="FF0000"/>
                </a:solidFill>
              </a:rPr>
              <a:t>for Mere Mortals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3124200" y="2514600"/>
            <a:ext cx="2667000" cy="25146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410200"/>
            <a:ext cx="7086600" cy="10668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FFFF"/>
                </a:solidFill>
              </a:rPr>
              <a:t>Emery Berger</a:t>
            </a:r>
            <a:r>
              <a:rPr lang="en-US" sz="2800" dirty="0" smtClean="0">
                <a:solidFill>
                  <a:srgbClr val="FFFFFF"/>
                </a:solidFill>
              </a:rPr>
              <a:t>, Charlie </a:t>
            </a:r>
            <a:r>
              <a:rPr lang="en-US" sz="2800" dirty="0" err="1" smtClean="0">
                <a:solidFill>
                  <a:srgbClr val="FFFFFF"/>
                </a:solidFill>
              </a:rPr>
              <a:t>Curtsinger</a:t>
            </a:r>
            <a:r>
              <a:rPr lang="en-US" sz="2800" dirty="0" smtClean="0">
                <a:solidFill>
                  <a:srgbClr val="FFFFFF"/>
                </a:solidFill>
              </a:rPr>
              <a:t>, </a:t>
            </a:r>
            <a:r>
              <a:rPr lang="en-US" sz="2800" dirty="0" err="1" smtClean="0">
                <a:solidFill>
                  <a:srgbClr val="FFFFFF"/>
                </a:solidFill>
              </a:rPr>
              <a:t>Tongping</a:t>
            </a:r>
            <a:r>
              <a:rPr lang="en-US" sz="2800" dirty="0" smtClean="0">
                <a:solidFill>
                  <a:srgbClr val="FFFFFF"/>
                </a:solidFill>
              </a:rPr>
              <a:t> Liu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b="1" dirty="0" smtClean="0">
                <a:solidFill>
                  <a:srgbClr val="FFFFFF"/>
                </a:solidFill>
              </a:rPr>
              <a:t>University of Massachusetts, Amherst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95400"/>
            <a:ext cx="3837232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330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144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25146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30480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4800" y="35814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4800" y="41148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4648200"/>
            <a:ext cx="83820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4800" y="5181600"/>
            <a:ext cx="83820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95400" y="609600"/>
            <a:ext cx="6629400" cy="6001642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color 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 row = 0;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void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for (c = 0; c &lt; Width;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c++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drawBox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(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c,row,color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color = (color ==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)? </a:t>
            </a:r>
            <a:r>
              <a:rPr lang="en-US" sz="3200" dirty="0" smtClean="0">
                <a:solidFill>
                  <a:srgbClr val="FF00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: </a:t>
            </a:r>
            <a:r>
              <a:rPr lang="en-US" sz="3200" dirty="0" smtClean="0">
                <a:solidFill>
                  <a:srgbClr val="FFFF00"/>
                </a:solidFill>
                <a:latin typeface="Georgia" pitchFamily="18" charset="0"/>
                <a:sym typeface="Wingdings"/>
              </a:rPr>
              <a:t>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  <a:b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row++;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for (n = 0; n &lt; 9; n++)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spawn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nextStripe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();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</a:t>
            </a:r>
          </a:p>
          <a:p>
            <a:r>
              <a:rPr lang="en-US" sz="3200" b="1" dirty="0" smtClean="0">
                <a:solidFill>
                  <a:schemeClr val="bg1"/>
                </a:solidFill>
                <a:latin typeface="Georgia" pitchFamily="18" charset="0"/>
              </a:rPr>
              <a:t>sync;</a:t>
            </a:r>
            <a:endParaRPr lang="en-US" sz="3200" b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715000" y="838200"/>
            <a:ext cx="2819400" cy="1524000"/>
            <a:chOff x="5715000" y="838200"/>
            <a:chExt cx="2819400" cy="1524000"/>
          </a:xfrm>
        </p:grpSpPr>
        <p:sp>
          <p:nvSpPr>
            <p:cNvPr id="14" name="Rectangle 13"/>
            <p:cNvSpPr/>
            <p:nvPr/>
          </p:nvSpPr>
          <p:spPr>
            <a:xfrm>
              <a:off x="5715000" y="838200"/>
              <a:ext cx="2819400" cy="1524000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12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“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0000" y="838200"/>
              <a:ext cx="647934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 smtClean="0">
                  <a:solidFill>
                    <a:schemeClr val="bg1"/>
                  </a:solidFill>
                  <a:latin typeface="Georgia" pitchFamily="18" charset="0"/>
                </a:rPr>
                <a:t>”</a:t>
              </a:r>
              <a:endParaRPr lang="en-US" sz="8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58000" y="2438400"/>
            <a:ext cx="661737" cy="1143000"/>
            <a:chOff x="2743200" y="1143000"/>
            <a:chExt cx="3276600" cy="4038600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11430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17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3200400"/>
              <a:ext cx="1600200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2438400"/>
            <a:ext cx="1219200" cy="125089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21636" y="-1540564"/>
            <a:ext cx="6857999" cy="993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24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9144000" cy="780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2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3149" y="0"/>
            <a:ext cx="10497149" cy="68580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858000" y="3048000"/>
            <a:ext cx="1981200" cy="1066800"/>
            <a:chOff x="6858000" y="3048000"/>
            <a:chExt cx="1981200" cy="1066800"/>
          </a:xfrm>
        </p:grpSpPr>
        <p:sp>
          <p:nvSpPr>
            <p:cNvPr id="6" name="Oval Callout 5"/>
            <p:cNvSpPr/>
            <p:nvPr/>
          </p:nvSpPr>
          <p:spPr>
            <a:xfrm>
              <a:off x="6858000" y="3048000"/>
              <a:ext cx="1981200" cy="1066800"/>
            </a:xfrm>
            <a:prstGeom prst="wedgeEllipseCallout">
              <a:avLst>
                <a:gd name="adj1" fmla="val -20192"/>
                <a:gd name="adj2" fmla="val 86310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(      )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3276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445247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057400" y="838200"/>
            <a:ext cx="5029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2244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295400" y="685800"/>
            <a:ext cx="3276600" cy="2667000"/>
            <a:chOff x="533400" y="685800"/>
            <a:chExt cx="3276600" cy="266700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4" name="Group 33"/>
          <p:cNvGrpSpPr/>
          <p:nvPr/>
        </p:nvGrpSpPr>
        <p:grpSpPr>
          <a:xfrm>
            <a:off x="4495800" y="685800"/>
            <a:ext cx="3276600" cy="2667000"/>
            <a:chOff x="533400" y="685800"/>
            <a:chExt cx="3276600" cy="2667000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9" name="Group 58"/>
          <p:cNvGrpSpPr/>
          <p:nvPr/>
        </p:nvGrpSpPr>
        <p:grpSpPr>
          <a:xfrm>
            <a:off x="1295400" y="3429000"/>
            <a:ext cx="3276600" cy="2667000"/>
            <a:chOff x="533400" y="685800"/>
            <a:chExt cx="3276600" cy="2667000"/>
          </a:xfrm>
        </p:grpSpPr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84" name="Group 83"/>
          <p:cNvGrpSpPr/>
          <p:nvPr/>
        </p:nvGrpSpPr>
        <p:grpSpPr>
          <a:xfrm>
            <a:off x="4495800" y="3429000"/>
            <a:ext cx="3276600" cy="2667000"/>
            <a:chOff x="533400" y="685800"/>
            <a:chExt cx="3276600" cy="2667000"/>
          </a:xfrm>
        </p:grpSpPr>
        <p:pic>
          <p:nvPicPr>
            <p:cNvPr id="8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6858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13716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0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1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0574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5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6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8" name="Picture 3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2743200"/>
              <a:ext cx="6096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498379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0"/>
            <a:ext cx="11584829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43183" y="2844224"/>
            <a:ext cx="44894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FFFF00"/>
                </a:solidFill>
                <a:latin typeface="Cracked"/>
                <a:cs typeface="Cracked"/>
              </a:rPr>
              <a:t>False Sharing!</a:t>
            </a:r>
            <a:endParaRPr lang="en-US" sz="8000" dirty="0">
              <a:solidFill>
                <a:srgbClr val="FFFF00"/>
              </a:solidFill>
              <a:latin typeface="Cracked"/>
              <a:cs typeface="Cracked"/>
            </a:endParaRPr>
          </a:p>
        </p:txBody>
      </p:sp>
    </p:spTree>
    <p:extLst>
      <p:ext uri="{BB962C8B-B14F-4D97-AF65-F5344CB8AC3E}">
        <p14:creationId xmlns:p14="http://schemas.microsoft.com/office/powerpoint/2010/main" val="387782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medium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014" y="685800"/>
            <a:ext cx="9161014" cy="515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555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62100"/>
            <a:ext cx="6803571" cy="40005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4800" y="1066800"/>
            <a:ext cx="4267200" cy="2298700"/>
            <a:chOff x="304800" y="1066800"/>
            <a:chExt cx="4267200" cy="2298700"/>
          </a:xfrm>
        </p:grpSpPr>
        <p:sp>
          <p:nvSpPr>
            <p:cNvPr id="5" name="Rectangle 4"/>
            <p:cNvSpPr/>
            <p:nvPr/>
          </p:nvSpPr>
          <p:spPr>
            <a:xfrm>
              <a:off x="1219200" y="2895600"/>
              <a:ext cx="3352800" cy="469900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Callout 7"/>
            <p:cNvSpPr/>
            <p:nvPr/>
          </p:nvSpPr>
          <p:spPr>
            <a:xfrm>
              <a:off x="304800" y="1066800"/>
              <a:ext cx="1981200" cy="1066800"/>
            </a:xfrm>
            <a:prstGeom prst="wedgeEllipseCallout">
              <a:avLst>
                <a:gd name="adj1" fmla="val 32372"/>
                <a:gd name="adj2" fmla="val 83929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mine!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48200" y="1066800"/>
            <a:ext cx="3581400" cy="2298700"/>
            <a:chOff x="4648200" y="1066800"/>
            <a:chExt cx="3581400" cy="2298700"/>
          </a:xfrm>
        </p:grpSpPr>
        <p:sp>
          <p:nvSpPr>
            <p:cNvPr id="6" name="Rectangle 5"/>
            <p:cNvSpPr/>
            <p:nvPr/>
          </p:nvSpPr>
          <p:spPr>
            <a:xfrm>
              <a:off x="4648200" y="2895600"/>
              <a:ext cx="3048000" cy="4699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Callout 10"/>
            <p:cNvSpPr/>
            <p:nvPr/>
          </p:nvSpPr>
          <p:spPr>
            <a:xfrm>
              <a:off x="6248400" y="1066800"/>
              <a:ext cx="1981200" cy="1066800"/>
            </a:xfrm>
            <a:prstGeom prst="wedgeEllipseCallout">
              <a:avLst>
                <a:gd name="adj1" fmla="val -25961"/>
                <a:gd name="adj2" fmla="val 108929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</a:rPr>
                <a:t>yours!</a:t>
              </a:r>
              <a:endParaRPr lang="en-US" sz="3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755460" y="2860357"/>
            <a:ext cx="16330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i="1" dirty="0" smtClean="0">
                <a:solidFill>
                  <a:schemeClr val="bg2">
                    <a:lumMod val="10000"/>
                  </a:schemeClr>
                </a:solidFill>
              </a:rPr>
              <a:t>cache line</a:t>
            </a:r>
            <a:endParaRPr lang="en-US" sz="2600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295400" y="4865511"/>
            <a:ext cx="1743247" cy="1981200"/>
            <a:chOff x="1295400" y="4865511"/>
            <a:chExt cx="1743247" cy="19812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5400" y="4865511"/>
              <a:ext cx="1743247" cy="19812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481223" y="5168900"/>
              <a:ext cx="1371600" cy="4699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bg2">
                      <a:lumMod val="10000"/>
                    </a:schemeClr>
                  </a:solidFill>
                </a:rPr>
                <a:t>cache </a:t>
              </a:r>
              <a:r>
                <a:rPr lang="en-US" b="1" i="1" dirty="0" smtClean="0">
                  <a:solidFill>
                    <a:schemeClr val="bg2">
                      <a:lumMod val="10000"/>
                    </a:schemeClr>
                  </a:solidFill>
                </a:rPr>
                <a:t>line</a:t>
              </a:r>
              <a:endParaRPr lang="en-US" b="1" i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248400" y="4865511"/>
            <a:ext cx="1743247" cy="1981200"/>
            <a:chOff x="6248400" y="4865511"/>
            <a:chExt cx="1743247" cy="19812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8400" y="4865511"/>
              <a:ext cx="1743247" cy="19812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6434223" y="5168900"/>
              <a:ext cx="1371600" cy="4699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bg2">
                      <a:lumMod val="10000"/>
                    </a:schemeClr>
                  </a:solidFill>
                </a:rPr>
                <a:t>cache </a:t>
              </a:r>
              <a:r>
                <a:rPr lang="en-US" b="1" i="1" dirty="0" smtClean="0">
                  <a:solidFill>
                    <a:schemeClr val="bg2">
                      <a:lumMod val="10000"/>
                    </a:schemeClr>
                  </a:solidFill>
                </a:rPr>
                <a:t>line</a:t>
              </a:r>
              <a:endParaRPr lang="en-US" b="1" i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481223" y="5181600"/>
            <a:ext cx="1371600" cy="469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cache </a:t>
            </a:r>
            <a:r>
              <a:rPr lang="en-US" b="1" i="1" dirty="0" smtClean="0">
                <a:solidFill>
                  <a:schemeClr val="bg1"/>
                </a:solidFill>
              </a:rPr>
              <a:t>line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34223" y="5181600"/>
            <a:ext cx="1371600" cy="469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cache </a:t>
            </a:r>
            <a:r>
              <a:rPr lang="en-US" b="1" i="1" dirty="0" smtClean="0">
                <a:solidFill>
                  <a:schemeClr val="bg1"/>
                </a:solidFill>
              </a:rPr>
              <a:t>line</a:t>
            </a:r>
            <a:endParaRPr lang="en-US" b="1" i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rcRect t="39445" b="39166"/>
          <a:stretch/>
        </p:blipFill>
        <p:spPr>
          <a:xfrm>
            <a:off x="3048000" y="6172200"/>
            <a:ext cx="3219533" cy="6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2243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animBg="1"/>
      <p:bldP spid="20" grpId="1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</p:spTree>
    <p:extLst>
      <p:ext uri="{BB962C8B-B14F-4D97-AF65-F5344CB8AC3E}">
        <p14:creationId xmlns:p14="http://schemas.microsoft.com/office/powerpoint/2010/main" val="12740905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5400" y="381000"/>
            <a:ext cx="3962400" cy="106680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580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5400" y="1752600"/>
            <a:ext cx="4419600" cy="106680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8599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5400" y="3657600"/>
            <a:ext cx="4419600" cy="106680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751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228600"/>
            <a:ext cx="6629400" cy="6494085"/>
          </a:xfrm>
          <a:prstGeom prst="rect">
            <a:avLst/>
          </a:prstGeom>
          <a:solidFill>
            <a:srgbClr val="002060">
              <a:alpha val="77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1;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1;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</a:t>
            </a:r>
            <a:r>
              <a:rPr lang="en-US" sz="3200" i="1" dirty="0" err="1" smtClean="0">
                <a:solidFill>
                  <a:schemeClr val="bg1"/>
                </a:solidFill>
                <a:latin typeface="Georgia" pitchFamily="18" charset="0"/>
              </a:rPr>
              <a:t>globals</a:t>
            </a:r>
            <a:endParaRPr lang="en-US" sz="3200" i="1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me = new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Foo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you = new Bar;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heap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class X {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me;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 </a:t>
            </a:r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int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 you;</a:t>
            </a:r>
          </a:p>
          <a:p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};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// fields</a:t>
            </a:r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endParaRPr lang="en-US" sz="3200" dirty="0" smtClean="0">
              <a:solidFill>
                <a:schemeClr val="bg1"/>
              </a:solidFill>
              <a:latin typeface="Georgia" pitchFamily="18" charset="0"/>
            </a:endParaRP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arr[me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12;</a:t>
            </a:r>
          </a:p>
          <a:p>
            <a:r>
              <a:rPr lang="en-US" sz="3200" dirty="0" err="1" smtClean="0">
                <a:solidFill>
                  <a:schemeClr val="bg1"/>
                </a:solidFill>
                <a:latin typeface="Georgia" pitchFamily="18" charset="0"/>
              </a:rPr>
              <a:t>arr[you</a:t>
            </a:r>
            <a:r>
              <a:rPr lang="en-US" sz="3200" dirty="0" smtClean="0">
                <a:solidFill>
                  <a:schemeClr val="bg1"/>
                </a:solidFill>
                <a:latin typeface="Georgia" pitchFamily="18" charset="0"/>
              </a:rPr>
              <a:t>] = 13; // </a:t>
            </a:r>
            <a:r>
              <a:rPr lang="en-US" sz="3200" i="1" dirty="0" smtClean="0">
                <a:solidFill>
                  <a:schemeClr val="bg1"/>
                </a:solidFill>
                <a:latin typeface="Georgia" pitchFamily="18" charset="0"/>
              </a:rPr>
              <a:t>array indices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5400" y="5638800"/>
            <a:ext cx="2667000" cy="106680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545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ordcoun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689" y="990600"/>
            <a:ext cx="9144000" cy="3581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800" y="4327122"/>
            <a:ext cx="1166114" cy="108307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495800"/>
            <a:ext cx="8229600" cy="6556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+ 850 lines…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44827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76600" y="2057400"/>
            <a:ext cx="51054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No </a:t>
            </a:r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false positives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81000" y="609600"/>
            <a:ext cx="2743200" cy="3257729"/>
            <a:chOff x="381000" y="609600"/>
            <a:chExt cx="2743200" cy="325772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000" y="609600"/>
              <a:ext cx="2546350" cy="254635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3400" y="2667000"/>
              <a:ext cx="2590800" cy="120032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cap="small" dirty="0" smtClean="0">
                  <a:solidFill>
                    <a:srgbClr val="FF0000"/>
                  </a:solidFill>
                  <a:latin typeface="+mj-lt"/>
                </a:rPr>
                <a:t>Sheriff-Detect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276600" y="4267200"/>
            <a:ext cx="58674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Precise object identification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59667" y="2743200"/>
            <a:ext cx="5856111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Object has 13767 interleaving </a:t>
            </a:r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writes</a:t>
            </a:r>
            <a:endParaRPr lang="en-US" dirty="0" smtClean="0">
              <a:solidFill>
                <a:srgbClr val="008000"/>
              </a:solidFill>
              <a:latin typeface="Lucida Sans Typewriter"/>
              <a:cs typeface="Lucida Sans Typewriter"/>
            </a:endParaRPr>
          </a:p>
          <a:p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(starts </a:t>
            </a:r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at 0xd5c8e160, length </a:t>
            </a:r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32). </a:t>
            </a:r>
            <a:endParaRPr lang="en-US" dirty="0" smtClean="0">
              <a:solidFill>
                <a:srgbClr val="008000"/>
              </a:solidFill>
              <a:latin typeface="Lucida Sans Typewriter"/>
              <a:cs typeface="Lucida Sans Typewriter"/>
            </a:endParaRPr>
          </a:p>
          <a:p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Allocation call stack:</a:t>
            </a:r>
          </a:p>
          <a:p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   0: </a:t>
            </a:r>
            <a:r>
              <a:rPr lang="en-US" dirty="0" err="1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wordcount.c</a:t>
            </a:r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: 136</a:t>
            </a:r>
          </a:p>
          <a:p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   1: </a:t>
            </a:r>
            <a:r>
              <a:rPr lang="en-US" dirty="0" err="1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wordcount.c</a:t>
            </a:r>
            <a:r>
              <a:rPr lang="en-US" dirty="0" smtClean="0">
                <a:solidFill>
                  <a:srgbClr val="008000"/>
                </a:solidFill>
                <a:latin typeface="Lucida Sans Typewriter"/>
                <a:cs typeface="Lucida Sans Typewriter"/>
              </a:rPr>
              <a:t>: 444</a:t>
            </a:r>
            <a:endParaRPr lang="en-US" dirty="0">
              <a:solidFill>
                <a:srgbClr val="008000"/>
              </a:solidFill>
              <a:latin typeface="Lucida Sans Typewriter"/>
              <a:cs typeface="Lucida Sans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405569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1219200"/>
            <a:ext cx="4419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3339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3716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18288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19812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235976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354330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371600"/>
            <a:ext cx="19145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352800" y="1828800"/>
            <a:ext cx="3159839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t1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f(x);</a:t>
            </a:r>
          </a:p>
          <a:p>
            <a:r>
              <a:rPr lang="en-US" sz="2400" dirty="0" smtClean="0">
                <a:latin typeface="Lucida Console" pitchFamily="49" charset="0"/>
              </a:rPr>
              <a:t>t2 = 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spawn</a:t>
            </a:r>
            <a:r>
              <a:rPr lang="en-US" sz="2400" dirty="0" smtClean="0">
                <a:latin typeface="Lucida Console" pitchFamily="49" charset="0"/>
              </a:rPr>
              <a:t> g(y);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sync</a:t>
            </a:r>
            <a:r>
              <a:rPr lang="en-US" sz="2400" dirty="0" smtClean="0">
                <a:latin typeface="Lucida Console" pitchFamily="49" charset="0"/>
              </a:rPr>
              <a:t>;</a:t>
            </a:r>
          </a:p>
          <a:p>
            <a:endParaRPr lang="en-US" sz="2400" dirty="0">
              <a:latin typeface="Lucida Console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00" y="3505200"/>
            <a:ext cx="3200400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</a:t>
            </a:r>
            <a:r>
              <a:rPr lang="en-US" sz="2400" dirty="0" smtClean="0">
                <a:solidFill>
                  <a:srgbClr val="C0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  </a:t>
            </a:r>
            <a:r>
              <a:rPr lang="en-US" sz="2400" dirty="0" smtClean="0">
                <a:latin typeface="Lucida Console" pitchFamily="49" charset="0"/>
              </a:rPr>
              <a:t>f(x);</a:t>
            </a:r>
          </a:p>
          <a:p>
            <a:r>
              <a:rPr lang="en-US" sz="2400" dirty="0" smtClean="0">
                <a:latin typeface="Lucida Console" pitchFamily="49" charset="0"/>
              </a:rPr>
              <a:t>if (!</a:t>
            </a:r>
            <a:r>
              <a:rPr lang="en-US" sz="2400" dirty="0" smtClean="0">
                <a:solidFill>
                  <a:srgbClr val="FF0000"/>
                </a:solidFill>
                <a:latin typeface="Lucida Console" pitchFamily="49" charset="0"/>
              </a:rPr>
              <a:t>fork())</a:t>
            </a:r>
          </a:p>
          <a:p>
            <a:r>
              <a:rPr lang="en-US" sz="2400" dirty="0" smtClean="0">
                <a:latin typeface="Lucida Console" pitchFamily="49" charset="0"/>
              </a:rPr>
              <a:t>  g(y);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19812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366966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400" y="285378"/>
            <a:ext cx="3313043" cy="3338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84200"/>
            <a:ext cx="3810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2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84200"/>
            <a:ext cx="3810000" cy="3378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400" y="3462195"/>
            <a:ext cx="3313043" cy="3319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27" b="50485"/>
          <a:stretch/>
        </p:blipFill>
        <p:spPr>
          <a:xfrm>
            <a:off x="5105400" y="285378"/>
            <a:ext cx="3313043" cy="33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5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84200"/>
            <a:ext cx="3810000" cy="3378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5400" y="3462195"/>
            <a:ext cx="3313043" cy="3319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27" b="50485"/>
          <a:stretch/>
        </p:blipFill>
        <p:spPr>
          <a:xfrm>
            <a:off x="5105400" y="285378"/>
            <a:ext cx="3313043" cy="33389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24800" y="5638800"/>
            <a:ext cx="457200" cy="4572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34142" y="5181600"/>
            <a:ext cx="581058" cy="457200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11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solidFill>
                  <a:srgbClr val="800000"/>
                </a:solidFill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1190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1555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08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3600" y="2286000"/>
            <a:ext cx="1295400" cy="1752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33600" y="22860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33600" y="22860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5850" y="22479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0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47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3600" y="2286000"/>
            <a:ext cx="1295400" cy="1752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33600" y="22860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33600" y="22860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5850" y="22479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0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8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Arrow Connector 36"/>
          <p:cNvCxnSpPr>
            <a:stCxn id="27" idx="2"/>
            <a:endCxn id="16" idx="0"/>
          </p:cNvCxnSpPr>
          <p:nvPr/>
        </p:nvCxnSpPr>
        <p:spPr>
          <a:xfrm rot="16200000" flipH="1">
            <a:off x="1327150" y="1143000"/>
            <a:ext cx="304800" cy="1981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2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Arrow Connector 36"/>
          <p:cNvCxnSpPr>
            <a:stCxn id="27" idx="2"/>
            <a:endCxn id="16" idx="0"/>
          </p:cNvCxnSpPr>
          <p:nvPr/>
        </p:nvCxnSpPr>
        <p:spPr>
          <a:xfrm rot="16200000" flipH="1">
            <a:off x="1327150" y="1143000"/>
            <a:ext cx="304800" cy="1981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2"/>
            <a:endCxn id="34" idx="0"/>
          </p:cNvCxnSpPr>
          <p:nvPr/>
        </p:nvCxnSpPr>
        <p:spPr>
          <a:xfrm rot="5400000">
            <a:off x="1441450" y="3619500"/>
            <a:ext cx="2057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70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Arrow Connector 36"/>
          <p:cNvCxnSpPr>
            <a:stCxn id="20" idx="0"/>
            <a:endCxn id="24" idx="2"/>
          </p:cNvCxnSpPr>
          <p:nvPr/>
        </p:nvCxnSpPr>
        <p:spPr>
          <a:xfrm rot="5400000" flipH="1" flipV="1">
            <a:off x="7455191" y="992461"/>
            <a:ext cx="224879" cy="2209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8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2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Straight Arrow Connector 35"/>
          <p:cNvCxnSpPr>
            <a:stCxn id="20" idx="2"/>
            <a:endCxn id="33" idx="3"/>
          </p:cNvCxnSpPr>
          <p:nvPr/>
        </p:nvCxnSpPr>
        <p:spPr>
          <a:xfrm rot="5400000">
            <a:off x="3842826" y="2180695"/>
            <a:ext cx="2206079" cy="303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27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9"/>
          <p:cNvGrpSpPr/>
          <p:nvPr/>
        </p:nvGrpSpPr>
        <p:grpSpPr>
          <a:xfrm>
            <a:off x="2133600" y="2247900"/>
            <a:ext cx="1295400" cy="1790700"/>
            <a:chOff x="2133600" y="2247900"/>
            <a:chExt cx="1295400" cy="1790700"/>
          </a:xfrm>
        </p:grpSpPr>
        <p:sp>
          <p:nvSpPr>
            <p:cNvPr id="7" name="Rectangle 6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3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0"/>
          <p:cNvGrpSpPr/>
          <p:nvPr/>
        </p:nvGrpSpPr>
        <p:grpSpPr>
          <a:xfrm>
            <a:off x="2133600" y="4610100"/>
            <a:ext cx="1295400" cy="1790700"/>
            <a:chOff x="2133600" y="2247900"/>
            <a:chExt cx="1295400" cy="1790700"/>
          </a:xfrm>
        </p:grpSpPr>
        <p:sp>
          <p:nvSpPr>
            <p:cNvPr id="32" name="Rectangle 31"/>
            <p:cNvSpPr/>
            <p:nvPr/>
          </p:nvSpPr>
          <p:spPr>
            <a:xfrm>
              <a:off x="2133600" y="2286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33600" y="2286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33600" y="2286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1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55850" y="2247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2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Straight Arrow Connector 35"/>
          <p:cNvCxnSpPr>
            <a:stCxn id="20" idx="2"/>
            <a:endCxn id="33" idx="3"/>
          </p:cNvCxnSpPr>
          <p:nvPr/>
        </p:nvCxnSpPr>
        <p:spPr>
          <a:xfrm rot="5400000">
            <a:off x="3842826" y="2180695"/>
            <a:ext cx="2206079" cy="30337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3" idx="2"/>
            <a:endCxn id="34" idx="0"/>
          </p:cNvCxnSpPr>
          <p:nvPr/>
        </p:nvCxnSpPr>
        <p:spPr>
          <a:xfrm rot="5400000">
            <a:off x="3898900" y="514350"/>
            <a:ext cx="2705100" cy="5562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22860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3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96" y="685799"/>
            <a:ext cx="5039204" cy="546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46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546008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46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5460086" cy="304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533400"/>
            <a:ext cx="1447800" cy="68580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57400" y="1524000"/>
            <a:ext cx="1447800" cy="228600"/>
          </a:xfrm>
          <a:prstGeom prst="rect">
            <a:avLst/>
          </a:prstGeom>
          <a:solidFill>
            <a:srgbClr val="FFFF00">
              <a:alpha val="66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78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5460086" cy="3048000"/>
          </a:xfrm>
          <a:prstGeom prst="rect">
            <a:avLst/>
          </a:prstGeom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5377647"/>
              </p:ext>
            </p:extLst>
          </p:nvPr>
        </p:nvGraphicFramePr>
        <p:xfrm>
          <a:off x="2819400" y="3276600"/>
          <a:ext cx="5911850" cy="3451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029200" y="990600"/>
            <a:ext cx="253954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char padding[64];</a:t>
            </a:r>
            <a:endParaRPr lang="en-US" dirty="0">
              <a:latin typeface="Andale Mono"/>
              <a:cs typeface="Andale Mono"/>
            </a:endParaRPr>
          </a:p>
        </p:txBody>
      </p:sp>
      <p:cxnSp>
        <p:nvCxnSpPr>
          <p:cNvPr id="4" name="Straight Arrow Connector 3"/>
          <p:cNvCxnSpPr>
            <a:stCxn id="2" idx="1"/>
          </p:cNvCxnSpPr>
          <p:nvPr/>
        </p:nvCxnSpPr>
        <p:spPr>
          <a:xfrm flipH="1" flipV="1">
            <a:off x="990600" y="1143000"/>
            <a:ext cx="4038600" cy="322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400800" y="6172200"/>
            <a:ext cx="1600200" cy="228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91200" y="3886200"/>
            <a:ext cx="3124200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tectiveper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00"/>
            <a:ext cx="9119604" cy="32107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43400" y="3048000"/>
            <a:ext cx="105670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alibri"/>
              </a:rPr>
              <a:t>Sheriff-</a:t>
            </a:r>
            <a:r>
              <a:rPr lang="en-US" sz="1200" b="1" cap="small" dirty="0" smtClean="0">
                <a:latin typeface="Calibri"/>
              </a:rPr>
              <a:t>Detect</a:t>
            </a:r>
            <a:endParaRPr lang="en-US" sz="1200" b="1" dirty="0"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00400" y="0"/>
            <a:ext cx="24990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</a:rPr>
              <a:t>Sheriff-</a:t>
            </a:r>
            <a:r>
              <a:rPr lang="en-US" b="1" cap="small" dirty="0" smtClean="0">
                <a:latin typeface="Calibri"/>
              </a:rPr>
              <a:t>Detect</a:t>
            </a:r>
            <a:r>
              <a:rPr lang="en-US" b="1" dirty="0" smtClean="0">
                <a:latin typeface="Calibri"/>
              </a:rPr>
              <a:t> overhead</a:t>
            </a:r>
            <a:endParaRPr lang="en-US" b="1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1461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0"/>
            <a:ext cx="5181600" cy="779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4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62400" y="3048000"/>
            <a:ext cx="4141694" cy="3657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62400" y="2286000"/>
            <a:ext cx="502920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Prevents </a:t>
            </a:r>
            <a:r>
              <a:rPr lang="en-US" sz="3600" b="1" dirty="0" smtClean="0">
                <a:solidFill>
                  <a:srgbClr val="FF0000"/>
                </a:solidFill>
                <a:latin typeface="+mj-lt"/>
              </a:rPr>
              <a:t>all </a:t>
            </a:r>
            <a:r>
              <a:rPr lang="en-US" sz="3600" b="1" dirty="0" smtClean="0">
                <a:solidFill>
                  <a:srgbClr val="00AA00"/>
                </a:solidFill>
                <a:latin typeface="+mj-lt"/>
              </a:rPr>
              <a:t>false sharing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1447800"/>
            <a:ext cx="2971800" cy="26711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330" y="3849469"/>
            <a:ext cx="2590800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b="1" cap="small" dirty="0" smtClean="0">
                <a:solidFill>
                  <a:srgbClr val="FF0000"/>
                </a:solidFill>
                <a:latin typeface="+mj-lt"/>
              </a:rPr>
              <a:t>Sheriff-Protect</a:t>
            </a:r>
          </a:p>
        </p:txBody>
      </p:sp>
    </p:spTree>
    <p:extLst>
      <p:ext uri="{BB962C8B-B14F-4D97-AF65-F5344CB8AC3E}">
        <p14:creationId xmlns:p14="http://schemas.microsoft.com/office/powerpoint/2010/main" val="149247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86400" y="2286000"/>
            <a:ext cx="1295400" cy="1752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33600" y="2286000"/>
            <a:ext cx="1295400" cy="1752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29000" y="609600"/>
            <a:ext cx="11430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 smtClean="0">
                <a:solidFill>
                  <a:schemeClr val="tx1"/>
                </a:solidFill>
              </a:rPr>
              <a:t>X</a:t>
            </a:r>
            <a:endParaRPr lang="en-US" sz="19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609600"/>
            <a:ext cx="1143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Y</a:t>
            </a:r>
            <a:endParaRPr lang="en-US" sz="1900" b="1" dirty="0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171700" y="3771900"/>
            <a:ext cx="4800600" cy="1588"/>
          </a:xfrm>
          <a:prstGeom prst="line">
            <a:avLst/>
          </a:prstGeom>
          <a:ln w="38100" cap="flat" cmpd="dbl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3400" y="4191000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x</a:t>
            </a:r>
            <a:r>
              <a:rPr lang="en-US" sz="2000" dirty="0" smtClean="0">
                <a:latin typeface="Lucida Console" pitchFamily="49" charset="0"/>
              </a:rPr>
              <a:t> = 1;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76800" y="4198084"/>
            <a:ext cx="3810000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Lucida Console" pitchFamily="49" charset="0"/>
              </a:rPr>
              <a:t>for (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= 0;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 &lt; M; </a:t>
            </a:r>
            <a:r>
              <a:rPr lang="en-US" sz="2000" dirty="0" err="1" smtClean="0">
                <a:latin typeface="Lucida Console" pitchFamily="49" charset="0"/>
              </a:rPr>
              <a:t>i</a:t>
            </a:r>
            <a:r>
              <a:rPr lang="en-US" sz="2000" dirty="0" smtClean="0">
                <a:latin typeface="Lucida Console" pitchFamily="49" charset="0"/>
              </a:rPr>
              <a:t>++)</a:t>
            </a:r>
          </a:p>
          <a:p>
            <a:r>
              <a:rPr lang="en-US" sz="2000" dirty="0" smtClean="0">
                <a:latin typeface="Lucida Console" pitchFamily="49" charset="0"/>
              </a:rPr>
              <a:t>{</a:t>
            </a:r>
          </a:p>
          <a:p>
            <a:r>
              <a:rPr lang="en-US" sz="2000" dirty="0" smtClean="0">
                <a:latin typeface="Lucida Console" pitchFamily="49" charset="0"/>
              </a:rPr>
              <a:t>	</a:t>
            </a:r>
            <a:r>
              <a:rPr lang="en-US" sz="2000" dirty="0" err="1" smtClean="0">
                <a:latin typeface="Lucida Console" pitchFamily="49" charset="0"/>
              </a:rPr>
              <a:t>y</a:t>
            </a:r>
            <a:r>
              <a:rPr lang="en-US" sz="2000" dirty="0" smtClean="0">
                <a:latin typeface="Lucida Console" pitchFamily="49" charset="0"/>
              </a:rPr>
              <a:t> = 2;</a:t>
            </a:r>
          </a:p>
          <a:p>
            <a:r>
              <a:rPr lang="en-US" sz="2000" dirty="0" smtClean="0">
                <a:latin typeface="Lucida Console" pitchFamily="49" charset="0"/>
              </a:rPr>
              <a:t>}</a:t>
            </a:r>
          </a:p>
          <a:p>
            <a:endParaRPr lang="en-US" sz="2000" dirty="0">
              <a:latin typeface="Lucida Console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33600" y="22860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33600" y="22860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55850" y="22479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0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86400" y="2247900"/>
            <a:ext cx="1295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0" y="2247900"/>
            <a:ext cx="673100" cy="3048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08650" y="2209800"/>
            <a:ext cx="308160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2</a:t>
            </a:r>
            <a:endParaRPr lang="en-US" sz="1900" dirty="0">
              <a:solidFill>
                <a:schemeClr val="bg1"/>
              </a:solidFill>
            </a:endParaRPr>
          </a:p>
        </p:txBody>
      </p:sp>
      <p:grpSp>
        <p:nvGrpSpPr>
          <p:cNvPr id="2" name="Group 29"/>
          <p:cNvGrpSpPr/>
          <p:nvPr/>
        </p:nvGrpSpPr>
        <p:grpSpPr>
          <a:xfrm>
            <a:off x="7696200" y="1600200"/>
            <a:ext cx="1295400" cy="1828800"/>
            <a:chOff x="7632700" y="241300"/>
            <a:chExt cx="1295400" cy="1828800"/>
          </a:xfrm>
        </p:grpSpPr>
        <p:sp>
          <p:nvSpPr>
            <p:cNvPr id="21" name="Rectangle 20"/>
            <p:cNvSpPr/>
            <p:nvPr/>
          </p:nvSpPr>
          <p:spPr>
            <a:xfrm>
              <a:off x="7632700" y="317500"/>
              <a:ext cx="1295400" cy="1752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32700" y="2794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32700" y="2794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454950" y="2413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8"/>
          <p:cNvGrpSpPr/>
          <p:nvPr/>
        </p:nvGrpSpPr>
        <p:grpSpPr>
          <a:xfrm>
            <a:off x="152400" y="1638300"/>
            <a:ext cx="1295400" cy="1790700"/>
            <a:chOff x="304800" y="1485900"/>
            <a:chExt cx="1295400" cy="1790700"/>
          </a:xfrm>
        </p:grpSpPr>
        <p:sp>
          <p:nvSpPr>
            <p:cNvPr id="25" name="Rectangle 24"/>
            <p:cNvSpPr/>
            <p:nvPr/>
          </p:nvSpPr>
          <p:spPr>
            <a:xfrm>
              <a:off x="304800" y="1524000"/>
              <a:ext cx="1295400" cy="17526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4800" y="1524000"/>
              <a:ext cx="1295400" cy="3048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4800" y="1524000"/>
              <a:ext cx="673100" cy="304800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0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050" y="1485900"/>
              <a:ext cx="30816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900" dirty="0" smtClean="0">
                  <a:solidFill>
                    <a:schemeClr val="bg1"/>
                  </a:solidFill>
                </a:rPr>
                <a:t>0</a:t>
              </a:r>
              <a:endParaRPr lang="en-US" sz="19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00"/>
            <a:ext cx="1447800" cy="130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1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tectiveper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00"/>
            <a:ext cx="9119604" cy="3210748"/>
          </a:xfrm>
          <a:prstGeom prst="rect">
            <a:avLst/>
          </a:prstGeom>
        </p:spPr>
      </p:pic>
      <p:pic>
        <p:nvPicPr>
          <p:cNvPr id="6" name="Picture 5" descr="patrolper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05200"/>
            <a:ext cx="9116568" cy="33587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8467"/>
            <a:ext cx="9144000" cy="3344333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00400" y="0"/>
            <a:ext cx="24990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</a:rPr>
              <a:t>Sheriff-</a:t>
            </a:r>
            <a:r>
              <a:rPr lang="en-US" b="1" cap="small" dirty="0" smtClean="0">
                <a:latin typeface="Calibri"/>
              </a:rPr>
              <a:t>Detect</a:t>
            </a:r>
            <a:r>
              <a:rPr lang="en-US" b="1" dirty="0" smtClean="0">
                <a:latin typeface="Calibri"/>
              </a:rPr>
              <a:t> overhead</a:t>
            </a:r>
            <a:endParaRPr lang="en-US" b="1" dirty="0"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3048000"/>
            <a:ext cx="108649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alibri"/>
              </a:rPr>
              <a:t>Sheriff-</a:t>
            </a:r>
            <a:r>
              <a:rPr lang="en-US" sz="1200" b="1" cap="small" dirty="0" smtClean="0">
                <a:latin typeface="Calibri"/>
              </a:rPr>
              <a:t>Detect</a:t>
            </a:r>
            <a:endParaRPr lang="en-US" sz="1200" b="1" dirty="0">
              <a:latin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0400" y="3352800"/>
            <a:ext cx="247666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</a:rPr>
              <a:t>Sheriff-</a:t>
            </a:r>
            <a:r>
              <a:rPr lang="en-US" b="1" cap="small" dirty="0" smtClean="0">
                <a:latin typeface="Calibri"/>
              </a:rPr>
              <a:t>Patrol </a:t>
            </a:r>
            <a:r>
              <a:rPr lang="en-US" b="1" dirty="0" smtClean="0">
                <a:latin typeface="Calibri"/>
              </a:rPr>
              <a:t>overhead</a:t>
            </a:r>
            <a:endParaRPr lang="en-US" b="1" dirty="0"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24400" y="6589468"/>
            <a:ext cx="113364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Calibri"/>
              </a:rPr>
              <a:t>Sheriff-</a:t>
            </a:r>
            <a:r>
              <a:rPr lang="en-US" sz="1200" b="1" cap="small" dirty="0" smtClean="0">
                <a:latin typeface="Calibri"/>
              </a:rPr>
              <a:t>Protect</a:t>
            </a:r>
            <a:endParaRPr lang="en-US" sz="1200" b="1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19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0" y="914400"/>
            <a:ext cx="2362200" cy="2440282"/>
            <a:chOff x="381000" y="908209"/>
            <a:chExt cx="3048000" cy="314875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>
                  <a:solidFill>
                    <a:srgbClr val="FF0000"/>
                  </a:solidFill>
                </a:rPr>
                <a:t>Sheriff-Detect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Sheriff-</a:t>
            </a:r>
            <a:r>
              <a:rPr lang="en-US" cap="small" dirty="0">
                <a:solidFill>
                  <a:srgbClr val="000000"/>
                </a:solidFill>
              </a:rPr>
              <a:t>Detect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59872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047351" y="914400"/>
            <a:ext cx="2058967" cy="1715579"/>
            <a:chOff x="-228600" y="0"/>
            <a:chExt cx="8230691" cy="68580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28600" y="0"/>
              <a:ext cx="8192939" cy="68580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80617" y="3455585"/>
              <a:ext cx="7621474" cy="2337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00"/>
                  </a:solidFill>
                  <a:latin typeface="Cracked"/>
                  <a:cs typeface="Cracked"/>
                </a:rPr>
                <a:t>False Sharing!</a:t>
              </a:r>
              <a:endParaRPr lang="en-US" sz="3200" dirty="0">
                <a:solidFill>
                  <a:srgbClr val="FFFF00"/>
                </a:solidFill>
                <a:latin typeface="Cracked"/>
                <a:cs typeface="Cracked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914400"/>
            <a:ext cx="2362200" cy="2440282"/>
            <a:chOff x="381000" y="908209"/>
            <a:chExt cx="3048000" cy="314875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>
                  <a:solidFill>
                    <a:srgbClr val="FF0000"/>
                  </a:solidFill>
                </a:rPr>
                <a:t>Sheriff-Detect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Sheriff-</a:t>
            </a:r>
            <a:r>
              <a:rPr lang="en-US" cap="small" dirty="0">
                <a:solidFill>
                  <a:srgbClr val="000000"/>
                </a:solidFill>
              </a:rPr>
              <a:t>Detect</a:t>
            </a:r>
          </a:p>
        </p:txBody>
      </p:sp>
      <p:cxnSp>
        <p:nvCxnSpPr>
          <p:cNvPr id="9" name="Straight Arrow Connector 8"/>
          <p:cNvCxnSpPr>
            <a:stCxn id="7" idx="3"/>
            <a:endCxn id="15" idx="1"/>
          </p:cNvCxnSpPr>
          <p:nvPr/>
        </p:nvCxnSpPr>
        <p:spPr>
          <a:xfrm>
            <a:off x="3617387" y="2157034"/>
            <a:ext cx="16519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01764" y="1012883"/>
            <a:ext cx="1767605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Use </a:t>
            </a:r>
            <a:r>
              <a:rPr lang="en-US" sz="1400" dirty="0">
                <a:solidFill>
                  <a:srgbClr val="000000"/>
                </a:solidFill>
              </a:rPr>
              <a:t>Sheriff-</a:t>
            </a:r>
            <a:r>
              <a:rPr lang="en-US" sz="1400" cap="small" dirty="0">
                <a:solidFill>
                  <a:srgbClr val="000000"/>
                </a:solidFill>
              </a:rPr>
              <a:t>Detect </a:t>
            </a:r>
            <a:r>
              <a:rPr lang="en-US" sz="1400" i="1" dirty="0"/>
              <a:t>reports to guide</a:t>
            </a:r>
            <a:br>
              <a:rPr lang="en-US" sz="1400" i="1" dirty="0"/>
            </a:br>
            <a:r>
              <a:rPr lang="en-US" sz="1400" i="1" dirty="0"/>
              <a:t>modifications</a:t>
            </a:r>
            <a:br>
              <a:rPr lang="en-US" sz="1400" i="1" dirty="0"/>
            </a:br>
            <a:r>
              <a:rPr lang="en-US" sz="1400" i="1" dirty="0"/>
              <a:t>(padding,</a:t>
            </a:r>
            <a:br>
              <a:rPr lang="en-US" sz="1400" i="1" dirty="0"/>
            </a:br>
            <a:r>
              <a:rPr lang="en-US" sz="1400" i="1" dirty="0"/>
              <a:t>alignment)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69369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modified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69369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23520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914400"/>
            <a:ext cx="2362200" cy="2440282"/>
            <a:chOff x="381000" y="908209"/>
            <a:chExt cx="3048000" cy="314875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Sheriff-Detect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 rot="16200000">
            <a:off x="1925928" y="2974744"/>
            <a:ext cx="137969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i="1" dirty="0"/>
              <a:t>n</a:t>
            </a:r>
            <a:r>
              <a:rPr lang="en-US" sz="1400" i="1" dirty="0" smtClean="0"/>
              <a:t>o false sharing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Sheriff-</a:t>
            </a:r>
            <a:r>
              <a:rPr lang="en-US" cap="small" dirty="0" smtClean="0">
                <a:solidFill>
                  <a:srgbClr val="000000"/>
                </a:solidFill>
              </a:rPr>
              <a:t>Detect</a:t>
            </a:r>
            <a:endParaRPr lang="en-US" cap="small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>
            <a:stCxn id="7" idx="2"/>
            <a:endCxn id="13" idx="0"/>
          </p:cNvCxnSpPr>
          <p:nvPr/>
        </p:nvCxnSpPr>
        <p:spPr>
          <a:xfrm>
            <a:off x="2769662" y="2427782"/>
            <a:ext cx="0" cy="1637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  <a:endCxn id="15" idx="1"/>
          </p:cNvCxnSpPr>
          <p:nvPr/>
        </p:nvCxnSpPr>
        <p:spPr>
          <a:xfrm>
            <a:off x="3617387" y="2157034"/>
            <a:ext cx="16519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01764" y="1012883"/>
            <a:ext cx="1767605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Use </a:t>
            </a:r>
            <a:r>
              <a:rPr lang="en-US" sz="1400" dirty="0" smtClean="0">
                <a:solidFill>
                  <a:srgbClr val="000000"/>
                </a:solidFill>
              </a:rPr>
              <a:t>Sheriff-</a:t>
            </a:r>
            <a:r>
              <a:rPr lang="en-US" sz="1400" cap="small" dirty="0" smtClean="0">
                <a:solidFill>
                  <a:srgbClr val="000000"/>
                </a:solidFill>
              </a:rPr>
              <a:t>Detect </a:t>
            </a:r>
            <a:r>
              <a:rPr lang="en-US" sz="1400" i="1" dirty="0"/>
              <a:t>reports to </a:t>
            </a:r>
            <a:r>
              <a:rPr lang="en-US" sz="1400" i="1" dirty="0" smtClean="0"/>
              <a:t>guide</a:t>
            </a:r>
            <a:br>
              <a:rPr lang="en-US" sz="1400" i="1" dirty="0" smtClean="0"/>
            </a:br>
            <a:r>
              <a:rPr lang="en-US" sz="1400" i="1" dirty="0" smtClean="0"/>
              <a:t>modifications</a:t>
            </a:r>
            <a:br>
              <a:rPr lang="en-US" sz="1400" i="1" dirty="0" smtClean="0"/>
            </a:br>
            <a:r>
              <a:rPr lang="en-US" sz="1400" i="1" dirty="0" smtClean="0"/>
              <a:t>(padding,</a:t>
            </a:r>
            <a:br>
              <a:rPr lang="en-US" sz="1400" i="1" dirty="0" smtClean="0"/>
            </a:br>
            <a:r>
              <a:rPr lang="en-US" sz="1400" i="1" dirty="0" smtClean="0"/>
              <a:t>alignment)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921937" y="4807148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21937" y="4065728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69369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modified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69369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7047351" y="914400"/>
            <a:ext cx="2058967" cy="1715579"/>
            <a:chOff x="-228600" y="0"/>
            <a:chExt cx="8230691" cy="68580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28600" y="0"/>
              <a:ext cx="8192939" cy="6858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80617" y="3455585"/>
              <a:ext cx="7621474" cy="2337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00"/>
                  </a:solidFill>
                  <a:latin typeface="Cracked"/>
                  <a:cs typeface="Cracked"/>
                </a:rPr>
                <a:t>False Sharing!</a:t>
              </a:r>
              <a:endParaRPr lang="en-US" sz="3200" dirty="0">
                <a:solidFill>
                  <a:srgbClr val="FFFF00"/>
                </a:solidFill>
                <a:latin typeface="Cracked"/>
                <a:cs typeface="Crack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6420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6705600" y="3810000"/>
            <a:ext cx="2303145" cy="2938511"/>
            <a:chOff x="3048000" y="0"/>
            <a:chExt cx="2971800" cy="3791627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3194130" y="2401668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Sheriff</a:t>
              </a:r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-Protect</a:t>
              </a:r>
              <a:endParaRPr lang="en-US" sz="3200" b="1" cap="small" dirty="0" smtClean="0">
                <a:solidFill>
                  <a:srgbClr val="FF0000"/>
                </a:solidFill>
                <a:latin typeface="+mj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0" y="914400"/>
            <a:ext cx="2362200" cy="2440282"/>
            <a:chOff x="381000" y="908209"/>
            <a:chExt cx="3048000" cy="314875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Sheriff-Detect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 rot="16200000">
            <a:off x="1925928" y="2974744"/>
            <a:ext cx="1379692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400" i="1" dirty="0"/>
              <a:t>n</a:t>
            </a:r>
            <a:r>
              <a:rPr lang="en-US" sz="1400" i="1" dirty="0" smtClean="0"/>
              <a:t>o false sharing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921937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1937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Sheriff-</a:t>
            </a:r>
            <a:r>
              <a:rPr lang="en-US" cap="small" dirty="0" smtClean="0">
                <a:solidFill>
                  <a:srgbClr val="000000"/>
                </a:solidFill>
              </a:rPr>
              <a:t>Detect</a:t>
            </a:r>
            <a:endParaRPr lang="en-US" cap="small" dirty="0">
              <a:solidFill>
                <a:srgbClr val="000000"/>
              </a:solidFill>
            </a:endParaRPr>
          </a:p>
        </p:txBody>
      </p:sp>
      <p:cxnSp>
        <p:nvCxnSpPr>
          <p:cNvPr id="8" name="Straight Arrow Connector 7"/>
          <p:cNvCxnSpPr>
            <a:stCxn id="7" idx="2"/>
            <a:endCxn id="13" idx="0"/>
          </p:cNvCxnSpPr>
          <p:nvPr/>
        </p:nvCxnSpPr>
        <p:spPr>
          <a:xfrm>
            <a:off x="2769662" y="2427782"/>
            <a:ext cx="0" cy="1637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  <a:endCxn id="15" idx="1"/>
          </p:cNvCxnSpPr>
          <p:nvPr/>
        </p:nvCxnSpPr>
        <p:spPr>
          <a:xfrm>
            <a:off x="3617387" y="2157034"/>
            <a:ext cx="16519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01764" y="1012883"/>
            <a:ext cx="1767605" cy="116955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Use </a:t>
            </a:r>
            <a:r>
              <a:rPr lang="en-US" sz="1400" dirty="0" smtClean="0">
                <a:solidFill>
                  <a:srgbClr val="000000"/>
                </a:solidFill>
              </a:rPr>
              <a:t>Sheriff-</a:t>
            </a:r>
            <a:r>
              <a:rPr lang="en-US" sz="1400" cap="small" dirty="0" smtClean="0">
                <a:solidFill>
                  <a:srgbClr val="000000"/>
                </a:solidFill>
              </a:rPr>
              <a:t>Detect </a:t>
            </a:r>
            <a:r>
              <a:rPr lang="en-US" sz="1400" i="1" dirty="0"/>
              <a:t>reports to </a:t>
            </a:r>
            <a:r>
              <a:rPr lang="en-US" sz="1400" i="1" dirty="0" smtClean="0"/>
              <a:t>guide</a:t>
            </a:r>
            <a:br>
              <a:rPr lang="en-US" sz="1400" i="1" dirty="0" smtClean="0"/>
            </a:br>
            <a:r>
              <a:rPr lang="en-US" sz="1400" i="1" dirty="0" smtClean="0"/>
              <a:t>modifications</a:t>
            </a:r>
            <a:br>
              <a:rPr lang="en-US" sz="1400" i="1" dirty="0" smtClean="0"/>
            </a:br>
            <a:r>
              <a:rPr lang="en-US" sz="1400" i="1" dirty="0" smtClean="0"/>
              <a:t>(padding,</a:t>
            </a:r>
            <a:br>
              <a:rPr lang="en-US" sz="1400" i="1" dirty="0" smtClean="0"/>
            </a:br>
            <a:r>
              <a:rPr lang="en-US" sz="1400" i="1" dirty="0" smtClean="0"/>
              <a:t>alignment) </a:t>
            </a:r>
          </a:p>
        </p:txBody>
      </p:sp>
      <p:cxnSp>
        <p:nvCxnSpPr>
          <p:cNvPr id="11" name="Straight Arrow Connector 10"/>
          <p:cNvCxnSpPr>
            <a:stCxn id="7" idx="3"/>
            <a:endCxn id="16" idx="1"/>
          </p:cNvCxnSpPr>
          <p:nvPr/>
        </p:nvCxnSpPr>
        <p:spPr>
          <a:xfrm>
            <a:off x="3617387" y="2157034"/>
            <a:ext cx="1670050" cy="22866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921937" y="4807148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21937" y="4065728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69369" y="1155700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</a:rPr>
              <a:t>modified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69369" y="1886285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  <a:latin typeface="Consolas"/>
                <a:cs typeface="Consolas"/>
              </a:rPr>
              <a:t>libpthread</a:t>
            </a:r>
            <a:endParaRPr lang="en-US" cap="small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87437" y="4078428"/>
            <a:ext cx="1695450" cy="73058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riginal 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87437" y="4809013"/>
            <a:ext cx="1695450" cy="541497"/>
          </a:xfrm>
          <a:prstGeom prst="roundRect">
            <a:avLst/>
          </a:prstGeom>
          <a:solidFill>
            <a:schemeClr val="bg1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Sheriff</a:t>
            </a:r>
            <a:r>
              <a:rPr lang="en-US" dirty="0" smtClean="0">
                <a:solidFill>
                  <a:srgbClr val="000000"/>
                </a:solidFill>
              </a:rPr>
              <a:t>-</a:t>
            </a:r>
            <a:r>
              <a:rPr lang="en-US" cap="small" dirty="0" smtClean="0">
                <a:solidFill>
                  <a:srgbClr val="000000"/>
                </a:solidFill>
              </a:rPr>
              <a:t>Protect</a:t>
            </a:r>
            <a:endParaRPr lang="en-US" cap="small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>
            <a:off x="6117094" y="2427782"/>
            <a:ext cx="18068" cy="16506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70297" y="774793"/>
            <a:ext cx="25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detection</a:t>
            </a:r>
            <a:endParaRPr lang="en-US" b="1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4871512" y="5376048"/>
            <a:ext cx="25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f</a:t>
            </a:r>
            <a:r>
              <a:rPr lang="en-US" b="1" i="1" dirty="0" smtClean="0"/>
              <a:t>alse sharing mitigation</a:t>
            </a:r>
            <a:endParaRPr lang="en-US" b="1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4937056" y="3079815"/>
            <a:ext cx="2409329" cy="738664"/>
          </a:xfrm>
          <a:prstGeom prst="rect">
            <a:avLst/>
          </a:prstGeom>
          <a:solidFill>
            <a:schemeClr val="bg1">
              <a:alpha val="7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modifications degrade performance or cause excess memory consumption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73652" y="2553539"/>
            <a:ext cx="2474740" cy="738664"/>
          </a:xfrm>
          <a:prstGeom prst="rect">
            <a:avLst/>
          </a:prstGeom>
          <a:solidFill>
            <a:schemeClr val="bg1">
              <a:alpha val="75000"/>
            </a:schemeClr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/>
              <a:t>source code unavailable</a:t>
            </a:r>
            <a:br>
              <a:rPr lang="en-US" sz="1400" i="1" dirty="0" smtClean="0"/>
            </a:br>
            <a:r>
              <a:rPr lang="en-US" sz="1400" i="1" dirty="0" smtClean="0"/>
              <a:t>or insufficient resources</a:t>
            </a:r>
            <a:br>
              <a:rPr lang="en-US" sz="1400" i="1" dirty="0" smtClean="0"/>
            </a:br>
            <a:r>
              <a:rPr lang="en-US" sz="1400" i="1" dirty="0" smtClean="0"/>
              <a:t>to act on </a:t>
            </a:r>
            <a:r>
              <a:rPr lang="en-US" sz="1400" dirty="0" smtClean="0">
                <a:solidFill>
                  <a:srgbClr val="000000"/>
                </a:solidFill>
              </a:rPr>
              <a:t>Sheriff-</a:t>
            </a:r>
            <a:r>
              <a:rPr lang="en-US" sz="1400" cap="small" dirty="0" smtClean="0">
                <a:solidFill>
                  <a:srgbClr val="000000"/>
                </a:solidFill>
              </a:rPr>
              <a:t>Detect </a:t>
            </a:r>
            <a:r>
              <a:rPr lang="en-US" sz="1400" i="1" dirty="0" smtClean="0"/>
              <a:t>reports 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7047351" y="914400"/>
            <a:ext cx="2058967" cy="1715579"/>
            <a:chOff x="-228600" y="0"/>
            <a:chExt cx="8230691" cy="68580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28600" y="0"/>
              <a:ext cx="8192939" cy="6858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80617" y="3455585"/>
              <a:ext cx="7621474" cy="2337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FFFF00"/>
                  </a:solidFill>
                  <a:latin typeface="Cracked"/>
                  <a:cs typeface="Cracked"/>
                </a:rPr>
                <a:t>False Sharing!</a:t>
              </a:r>
              <a:endParaRPr lang="en-US" sz="3200" dirty="0">
                <a:solidFill>
                  <a:srgbClr val="FFFF00"/>
                </a:solidFill>
                <a:latin typeface="Cracked"/>
                <a:cs typeface="Crack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4365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del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6897" y="0"/>
            <a:ext cx="9816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00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7400" y="990600"/>
            <a:ext cx="2626591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314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2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3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90" y="0"/>
            <a:ext cx="10318166" cy="68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3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image5.jp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6723"/>
            <a:ext cx="11472496" cy="68931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99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487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01537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64182"/>
      </p:ext>
    </p:extLst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Dthreads</a:t>
            </a:r>
            <a:endParaRPr lang="en-US" sz="4800" b="1" dirty="0"/>
          </a:p>
        </p:txBody>
      </p:sp>
      <p:pic>
        <p:nvPicPr>
          <p:cNvPr id="547" name="Picture 54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1683431" cy="1727200"/>
          </a:xfrm>
          <a:prstGeom prst="rect">
            <a:avLst/>
          </a:prstGeom>
        </p:spPr>
      </p:pic>
      <p:sp>
        <p:nvSpPr>
          <p:cNvPr id="548" name="TextBox 547"/>
          <p:cNvSpPr txBox="1"/>
          <p:nvPr/>
        </p:nvSpPr>
        <p:spPr>
          <a:xfrm>
            <a:off x="1132597" y="3962400"/>
            <a:ext cx="7417115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ucida Console" pitchFamily="49" charset="0"/>
              </a:rPr>
              <a:t>% </a:t>
            </a:r>
            <a:r>
              <a:rPr lang="en-US" sz="2400" b="1" dirty="0" smtClean="0">
                <a:latin typeface="Lucida Console" pitchFamily="49" charset="0"/>
              </a:rPr>
              <a:t>g++ </a:t>
            </a:r>
            <a:r>
              <a:rPr lang="en-US" sz="2400" dirty="0" smtClean="0">
                <a:latin typeface="Lucida Console" pitchFamily="49" charset="0"/>
              </a:rPr>
              <a:t>myprog.cpp </a:t>
            </a:r>
            <a:r>
              <a:rPr lang="en-US" sz="2400" b="1" dirty="0" smtClean="0">
                <a:latin typeface="Lucida Console" pitchFamily="49" charset="0"/>
              </a:rPr>
              <a:t>–</a:t>
            </a:r>
            <a:r>
              <a:rPr lang="en-US" sz="2400" b="1" dirty="0" err="1" smtClean="0">
                <a:solidFill>
                  <a:srgbClr val="0070C0"/>
                </a:solidFill>
                <a:latin typeface="Lucida Console" pitchFamily="49" charset="0"/>
              </a:rPr>
              <a:t>ldthreads</a:t>
            </a:r>
            <a:r>
              <a:rPr lang="en-US" sz="2400" b="1" dirty="0" smtClean="0">
                <a:latin typeface="Lucida Console" pitchFamily="49" charset="0"/>
              </a:rPr>
              <a:t>   </a:t>
            </a:r>
            <a:r>
              <a:rPr lang="en-US" sz="2400" dirty="0" smtClean="0">
                <a:latin typeface="Lucida Console" pitchFamily="49" charset="0"/>
              </a:rPr>
              <a:t>–o </a:t>
            </a:r>
            <a:r>
              <a:rPr lang="en-US" sz="2400" dirty="0" err="1" smtClean="0">
                <a:latin typeface="Lucida Console" pitchFamily="49" charset="0"/>
              </a:rPr>
              <a:t>myprog</a:t>
            </a:r>
            <a:endParaRPr lang="en-US" sz="2400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9378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Dthreads</a:t>
            </a:r>
            <a:endParaRPr lang="en-US" sz="4800" b="1" dirty="0"/>
          </a:p>
        </p:txBody>
      </p:sp>
      <p:grpSp>
        <p:nvGrpSpPr>
          <p:cNvPr id="2" name="Group 706"/>
          <p:cNvGrpSpPr/>
          <p:nvPr/>
        </p:nvGrpSpPr>
        <p:grpSpPr>
          <a:xfrm>
            <a:off x="2971799" y="2057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race conditions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atomicity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deadlock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FF0000"/>
                    </a:solidFill>
                    <a:latin typeface="+mj-lt"/>
                  </a:rPr>
                  <a:t>order violations</a:t>
                </a:r>
                <a:endParaRPr lang="en-US" sz="3600" dirty="0">
                  <a:solidFill>
                    <a:srgbClr val="FF0000"/>
                  </a:solidFill>
                  <a:latin typeface="+mj-lt"/>
                </a:endParaRPr>
              </a:p>
            </p:txBody>
          </p:sp>
        </p:grpSp>
      </p:grpSp>
      <p:pic>
        <p:nvPicPr>
          <p:cNvPr id="547" name="Picture 54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1683431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0418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TextBox 703"/>
          <p:cNvSpPr txBox="1"/>
          <p:nvPr/>
        </p:nvSpPr>
        <p:spPr>
          <a:xfrm>
            <a:off x="152400" y="28266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Dthreads</a:t>
            </a:r>
            <a:endParaRPr lang="en-US" sz="48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2743200" y="1905000"/>
            <a:ext cx="6096000" cy="3886200"/>
          </a:xfrm>
          <a:prstGeom prst="roundRect">
            <a:avLst/>
          </a:prstGeom>
          <a:blipFill rotWithShape="1">
            <a:blip r:embed="rId2">
              <a:alphaModFix amt="29000"/>
            </a:blip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706"/>
          <p:cNvGrpSpPr/>
          <p:nvPr/>
        </p:nvGrpSpPr>
        <p:grpSpPr>
          <a:xfrm>
            <a:off x="2971799" y="2057400"/>
            <a:ext cx="5638801" cy="3581400"/>
            <a:chOff x="1142999" y="1219200"/>
            <a:chExt cx="5638801" cy="3581400"/>
          </a:xfrm>
        </p:grpSpPr>
        <p:grpSp>
          <p:nvGrpSpPr>
            <p:cNvPr id="3" name="Group 821"/>
            <p:cNvGrpSpPr/>
            <p:nvPr/>
          </p:nvGrpSpPr>
          <p:grpSpPr>
            <a:xfrm>
              <a:off x="1143000" y="1219200"/>
              <a:ext cx="4724400" cy="646331"/>
              <a:chOff x="914400" y="1219200"/>
              <a:chExt cx="4724400" cy="646331"/>
            </a:xfrm>
          </p:grpSpPr>
          <p:sp>
            <p:nvSpPr>
              <p:cNvPr id="1769" name="TextBox 1768"/>
              <p:cNvSpPr txBox="1"/>
              <p:nvPr/>
            </p:nvSpPr>
            <p:spPr>
              <a:xfrm>
                <a:off x="2133600" y="1219200"/>
                <a:ext cx="3505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rPr>
                  <a:t>race conditions</a:t>
                </a:r>
                <a:endParaRPr lang="en-US" sz="3600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+mj-lt"/>
                </a:endParaRPr>
              </a:p>
            </p:txBody>
          </p:sp>
          <p:grpSp>
            <p:nvGrpSpPr>
              <p:cNvPr id="4" name="Group 164"/>
              <p:cNvGrpSpPr/>
              <p:nvPr/>
            </p:nvGrpSpPr>
            <p:grpSpPr>
              <a:xfrm>
                <a:off x="914400" y="1237564"/>
                <a:ext cx="1045026" cy="609597"/>
                <a:chOff x="304800" y="914400"/>
                <a:chExt cx="8229600" cy="4800600"/>
              </a:xfrm>
            </p:grpSpPr>
            <p:sp>
              <p:nvSpPr>
                <p:cNvPr id="1771" name="Rectangle 1770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2" name="Rectangle 1771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3" name="Rectangle 1772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4" name="Rectangle 1773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5" name="Rectangle 1774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6" name="Rectangle 170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7" name="Rectangle 1776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8" name="Rectangle 1777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9" name="Rectangle 1778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0" name="Rectangle 1779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1" name="Rectangle 1780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2" name="Rectangle 1781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3" name="Rectangle 1782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4" name="Rectangle 1783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5" name="Rectangle 1784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6" name="Rectangle 1785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7" name="Rectangle 1786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8" name="Rectangle 1787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9" name="Rectangle 178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0" name="Rectangle 178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1" name="Rectangle 179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2" name="Rectangle 179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3" name="Rectangle 179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4" name="Rectangle 179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5" name="Rectangle 179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6" name="Rectangle 179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7" name="Rectangle 179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8" name="Rectangle 179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9" name="Rectangle 179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0" name="Rectangle 179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1" name="Rectangle 180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2" name="Rectangle 180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3" name="Rectangle 1802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4" name="Rectangle 1803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5" name="Rectangle 1804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6" name="Rectangle 1805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7" name="Rectangle 1806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8" name="Rectangle 1807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9" name="Rectangle 1808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0" name="Rectangle 1809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1" name="Rectangle 1810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2" name="Rectangle 1811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3" name="Rectangle 1812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4" name="Rectangle 1813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5" name="Rectangle 1814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6" name="Rectangle 210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7" name="Rectangle 1816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8" name="Rectangle 1817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9" name="Rectangle 1818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0" name="Rectangle 1819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1" name="Rectangle 1820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2" name="Rectangle 1821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3" name="Rectangle 1822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4" name="Rectangle 1823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5" name="Rectangle 1824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6" name="Rectangle 1825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7" name="Rectangle 1826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8" name="Rectangle 1827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9" name="Rectangle 1828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0" name="Rectangle 1829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1" name="Rectangle 1830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2" name="Rectangle 1831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3" name="Rectangle 1832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4" name="Rectangle 1833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5" name="Rectangle 1834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6" name="Rectangle 1835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7" name="Rectangle 1836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8" name="Rectangle 1837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9" name="Rectangle 1838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0" name="Rectangle 1839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1" name="Rectangle 1840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2" name="Rectangle 1841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3" name="Rectangle 1842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4" name="Rectangle 1843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5" name="Rectangle 1844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6" name="Rectangle 1845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7" name="Rectangle 1846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8" name="Rectangle 1847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9" name="Rectangle 1848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0" name="Rectangle 1849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1" name="Rectangle 1850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2" name="Rectangle 1851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3" name="Rectangle 1852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4" name="Rectangle 1853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5" name="Rectangle 375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6" name="Rectangle 1855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7" name="Rectangle 1856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8" name="Rectangle 1857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9" name="Rectangle 1858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0" name="Rectangle 1859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1" name="Rectangle 1860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2" name="Rectangle 1861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3" name="Rectangle 1862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4" name="Rectangle 1863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5" name="Rectangle 1864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6" name="Rectangle 1865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7" name="Rectangle 1866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8" name="Rectangle 1867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9" name="Rectangle 1868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0" name="Rectangle 1869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1" name="Rectangle 1870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2" name="Rectangle 1871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3" name="Rectangle 1872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4" name="Rectangle 1873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5" name="Rectangle 1874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6" name="Rectangle 1875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7" name="Rectangle 1876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8" name="Rectangle 1877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9" name="Rectangle 1878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0" name="Rectangle 1879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1" name="Rectangle 1880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2" name="Rectangle 1881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3" name="Rectangle 1882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4" name="Rectangle 1883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5" name="Rectangle 1884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6" name="Rectangle 1885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7" name="Rectangle 1886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8" name="Rectangle 1887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9" name="Rectangle 188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0" name="Rectangle 1889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1" name="Rectangle 1890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2" name="Rectangle 1891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3" name="Rectangle 1892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4" name="Rectangle 1893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5" name="Rectangle 1894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6" name="Rectangle 1895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7" name="Rectangle 1896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8" name="Rectangle 1897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9" name="Rectangle 1898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0" name="Rectangle 1899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1" name="Rectangle 1900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2" name="Rectangle 1901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3" name="Rectangle 1902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4" name="Rectangle 1903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5" name="Rectangle 1904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6" name="Rectangle 1905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7" name="Rectangle 1906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8" name="Rectangle 1907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9" name="Rectangle 1908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0" name="Rectangle 1909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1" name="Rectangle 1910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2" name="Rectangle 1911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3" name="Rectangle 1912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4" name="Rectangle 1913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5" name="Rectangle 1914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6" name="Rectangle 1915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7" name="Rectangle 1916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8" name="Rectangle 1917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9" name="Rectangle 1918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0" name="Rectangle 1919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1" name="Rectangle 1920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2" name="Rectangle 1921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3" name="Rectangle 1922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4" name="Rectangle 1923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5" name="Rectangle 1924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6" name="Rectangle 1925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7" name="Rectangle 1926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8" name="Rectangle 1927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9" name="Rectangle 1928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0" name="Rectangle 1929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1" name="Rectangle 1930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2" name="Rectangle 1931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822"/>
            <p:cNvGrpSpPr/>
            <p:nvPr/>
          </p:nvGrpSpPr>
          <p:grpSpPr>
            <a:xfrm>
              <a:off x="1143000" y="2209799"/>
              <a:ext cx="5638800" cy="666067"/>
              <a:chOff x="914400" y="2209799"/>
              <a:chExt cx="5638800" cy="666067"/>
            </a:xfrm>
          </p:grpSpPr>
          <p:grpSp>
            <p:nvGrpSpPr>
              <p:cNvPr id="6" name="Group 453"/>
              <p:cNvGrpSpPr/>
              <p:nvPr/>
            </p:nvGrpSpPr>
            <p:grpSpPr>
              <a:xfrm>
                <a:off x="914400" y="2209799"/>
                <a:ext cx="1045026" cy="609597"/>
                <a:chOff x="304800" y="914400"/>
                <a:chExt cx="8229600" cy="4800600"/>
              </a:xfrm>
            </p:grpSpPr>
            <p:sp>
              <p:nvSpPr>
                <p:cNvPr id="1607" name="Rectangle 160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8" name="Rectangle 160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9" name="Rectangle 160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0" name="Rectangle 160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1" name="Rectangle 161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2" name="Rectangle 161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3" name="Rectangle 161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4" name="Rectangle 161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5" name="Rectangle 161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6" name="Rectangle 161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7" name="Rectangle 161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8" name="Rectangle 161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9" name="Rectangle 1618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0" name="Rectangle 1619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1" name="Rectangle 1620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2" name="Rectangle 1621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3" name="Rectangle 1622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4" name="Rectangle 1623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5" name="Rectangle 1624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6" name="Rectangle 1625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7" name="Rectangle 1626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8" name="Rectangle 1627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9" name="Rectangle 1628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0" name="Rectangle 1629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1" name="Rectangle 1630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2" name="Rectangle 1631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3" name="Rectangle 1632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4" name="Rectangle 1633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5" name="Rectangle 1634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6" name="Rectangle 1635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7" name="Rectangle 1636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8" name="Rectangle 1637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9" name="Rectangle 1638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0" name="Rectangle 1639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1" name="Rectangle 1640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2" name="Rectangle 1641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3" name="Rectangle 164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4" name="Rectangle 164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5" name="Rectangle 164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6" name="Rectangle 164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7" name="Rectangle 164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8" name="Rectangle 1647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9" name="Rectangle 1648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0" name="Rectangle 1649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1" name="Rectangle 1650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2" name="Rectangle 1651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3" name="Rectangle 1652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4" name="Rectangle 1653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5" name="Rectangle 1654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6" name="Rectangle 1655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7" name="Rectangle 1656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8" name="Rectangle 1657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9" name="Rectangle 1658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0" name="Rectangle 1659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1" name="Rectangle 1660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2" name="Rectangle 1661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3" name="Rectangle 1662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4" name="Rectangle 1663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5" name="Rectangle 1664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6" name="Rectangle 1665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7" name="Rectangle 1666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8" name="Rectangle 1667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9" name="Rectangle 1668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0" name="Rectangle 1669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1" name="Rectangle 1670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Rectangle 1671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Rectangle 1672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Rectangle 1673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Rectangle 1674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Rectangle 1675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7" name="Rectangle 1676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Rectangle 1677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Rectangle 1678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Rectangle 1679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Rectangle 1680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Rectangle 1681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3" name="Rectangle 1682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Rectangle 1683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Rectangle 1684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6" name="Rectangle 1685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Rectangle 1686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Rectangle 1687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Rectangle 1688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0" name="Rectangle 1689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Rectangle 1690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Rectangle 1691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Rectangle 1692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Rectangle 1693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Rectangle 1694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6" name="Rectangle 1695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7" name="Rectangle 1696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8" name="Rectangle 1697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9" name="Rectangle 1698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0" name="Rectangle 1699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Rectangle 1700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2" name="Rectangle 1701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Rectangle 1702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4" name="Rectangle 1703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Rectangle 1704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Rectangle 1705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7" name="Rectangle 1706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Rectangle 1707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9" name="Rectangle 1708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Rectangle 1709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1" name="Rectangle 1710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Rectangle 1711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Rectangle 1712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Rectangle 1713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5" name="Rectangle 1714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Rectangle 1715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7" name="Rectangle 1716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8" name="Rectangle 1717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Rectangle 1718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Rectangle 1719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Rectangle 1720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Rectangle 1721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Rectangle 1722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4" name="Rectangle 172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5" name="Rectangle 1724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Rectangle 1725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Rectangle 1726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8" name="Rectangle 1727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9" name="Rectangle 1728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0" name="Rectangle 1729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Rectangle 1730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2" name="Rectangle 1731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3" name="Rectangle 1732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Rectangle 1733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Rectangle 1734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6" name="Rectangle 1735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7" name="Rectangle 1736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8" name="Rectangle 1737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9" name="Rectangle 1738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0" name="Rectangle 1739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1" name="Rectangle 1740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2" name="Rectangle 1741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3" name="Rectangle 1742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4" name="Rectangle 1743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5" name="Rectangle 1744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6" name="Rectangle 1745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7" name="Rectangle 1746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8" name="Rectangle 1747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9" name="Rectangle 1748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0" name="Rectangle 1749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1" name="Rectangle 1750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2" name="Rectangle 1751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3" name="Rectangle 1752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4" name="Rectangle 1753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5" name="Rectangle 1754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6" name="Rectangle 1755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7" name="Rectangle 1756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8" name="Rectangle 1757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9" name="Rectangle 1758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0" name="Rectangle 1759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1" name="Rectangle 1760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2" name="Rectangle 1761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3" name="Rectangle 1762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4" name="Rectangle 1763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5" name="Rectangle 1764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6" name="Rectangle 1765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7" name="Rectangle 1766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8" name="Rectangle 1767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6" name="TextBox 1605"/>
              <p:cNvSpPr txBox="1"/>
              <p:nvPr/>
            </p:nvSpPr>
            <p:spPr>
              <a:xfrm>
                <a:off x="2133600" y="2229535"/>
                <a:ext cx="4419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rPr>
                  <a:t>atomicity violations</a:t>
                </a:r>
                <a:endParaRPr lang="en-US" sz="3600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+mj-lt"/>
                </a:endParaRPr>
              </a:p>
            </p:txBody>
          </p:sp>
        </p:grpSp>
        <p:grpSp>
          <p:nvGrpSpPr>
            <p:cNvPr id="7" name="Group 823"/>
            <p:cNvGrpSpPr/>
            <p:nvPr/>
          </p:nvGrpSpPr>
          <p:grpSpPr>
            <a:xfrm>
              <a:off x="1142999" y="3239869"/>
              <a:ext cx="3200401" cy="646331"/>
              <a:chOff x="914399" y="3239869"/>
              <a:chExt cx="3200401" cy="646331"/>
            </a:xfrm>
          </p:grpSpPr>
          <p:grpSp>
            <p:nvGrpSpPr>
              <p:cNvPr id="8" name="Group 616"/>
              <p:cNvGrpSpPr/>
              <p:nvPr/>
            </p:nvGrpSpPr>
            <p:grpSpPr>
              <a:xfrm flipV="1">
                <a:off x="914399" y="3385234"/>
                <a:ext cx="838194" cy="279400"/>
                <a:chOff x="304800" y="914400"/>
                <a:chExt cx="6400800" cy="2133600"/>
              </a:xfrm>
            </p:grpSpPr>
            <p:sp>
              <p:nvSpPr>
                <p:cNvPr id="1567" name="Rectangle 1566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8" name="Rectangle 1567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9" name="Rectangle 1568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0" name="Rectangle 1569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1" name="Rectangle 1570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2" name="Rectangle 1571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3" name="Rectangle 1572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4" name="Rectangle 1573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5" name="Rectangle 1574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6" name="Rectangle 1575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7" name="Rectangle 1576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8" name="Rectangle 1577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9" name="Rectangle 1578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0" name="Rectangle 1579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1" name="Rectangle 1580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2" name="Rectangle 1581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3" name="Rectangle 1582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4" name="Rectangle 1583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5" name="Rectangle 1584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6" name="Rectangle 1585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7" name="Rectangle 1586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8" name="Rectangle 1587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9" name="Rectangle 1588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0" name="Rectangle 1589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1" name="Rectangle 1590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2" name="Rectangle 1591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3" name="Rectangle 1592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4" name="Rectangle 1593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5" name="Rectangle 1594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6" name="Rectangle 1595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7" name="Rectangle 1596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8" name="Rectangle 159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9" name="Rectangle 159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0" name="Rectangle 159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1" name="Rectangle 160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2" name="Rectangle 160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3" name="Rectangle 160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4" name="Rectangle 160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66" name="TextBox 1565"/>
              <p:cNvSpPr txBox="1"/>
              <p:nvPr/>
            </p:nvSpPr>
            <p:spPr>
              <a:xfrm>
                <a:off x="2133600" y="3239869"/>
                <a:ext cx="19812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rPr>
                  <a:t>deadlock</a:t>
                </a:r>
                <a:endParaRPr lang="en-US" sz="3600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+mj-lt"/>
                </a:endParaRPr>
              </a:p>
            </p:txBody>
          </p:sp>
        </p:grpSp>
        <p:grpSp>
          <p:nvGrpSpPr>
            <p:cNvPr id="9" name="Group 824"/>
            <p:cNvGrpSpPr/>
            <p:nvPr/>
          </p:nvGrpSpPr>
          <p:grpSpPr>
            <a:xfrm>
              <a:off x="1164771" y="4134533"/>
              <a:ext cx="4474029" cy="666067"/>
              <a:chOff x="936171" y="4134533"/>
              <a:chExt cx="4474029" cy="666067"/>
            </a:xfrm>
          </p:grpSpPr>
          <p:grpSp>
            <p:nvGrpSpPr>
              <p:cNvPr id="10" name="Group 655"/>
              <p:cNvGrpSpPr/>
              <p:nvPr/>
            </p:nvGrpSpPr>
            <p:grpSpPr>
              <a:xfrm>
                <a:off x="936171" y="4134533"/>
                <a:ext cx="1045026" cy="609597"/>
                <a:chOff x="304800" y="914400"/>
                <a:chExt cx="8229600" cy="4800600"/>
              </a:xfrm>
            </p:grpSpPr>
            <p:sp>
              <p:nvSpPr>
                <p:cNvPr id="714" name="Rectangle 713"/>
                <p:cNvSpPr/>
                <p:nvPr/>
              </p:nvSpPr>
              <p:spPr>
                <a:xfrm>
                  <a:off x="304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5" name="Rectangle 714"/>
                <p:cNvSpPr/>
                <p:nvPr/>
              </p:nvSpPr>
              <p:spPr>
                <a:xfrm>
                  <a:off x="762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6" name="Rectangle 715"/>
                <p:cNvSpPr/>
                <p:nvPr/>
              </p:nvSpPr>
              <p:spPr>
                <a:xfrm>
                  <a:off x="1219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7" name="Rectangle 716"/>
                <p:cNvSpPr/>
                <p:nvPr/>
              </p:nvSpPr>
              <p:spPr>
                <a:xfrm>
                  <a:off x="1676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8" name="Rectangle 717"/>
                <p:cNvSpPr/>
                <p:nvPr/>
              </p:nvSpPr>
              <p:spPr>
                <a:xfrm>
                  <a:off x="2133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9" name="Rectangle 718"/>
                <p:cNvSpPr/>
                <p:nvPr/>
              </p:nvSpPr>
              <p:spPr>
                <a:xfrm>
                  <a:off x="2590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0" name="Rectangle 719"/>
                <p:cNvSpPr/>
                <p:nvPr/>
              </p:nvSpPr>
              <p:spPr>
                <a:xfrm>
                  <a:off x="3048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1" name="Rectangle 720"/>
                <p:cNvSpPr/>
                <p:nvPr/>
              </p:nvSpPr>
              <p:spPr>
                <a:xfrm>
                  <a:off x="3505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2" name="Rectangle 721"/>
                <p:cNvSpPr/>
                <p:nvPr/>
              </p:nvSpPr>
              <p:spPr>
                <a:xfrm>
                  <a:off x="3962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3" name="Rectangle 722"/>
                <p:cNvSpPr/>
                <p:nvPr/>
              </p:nvSpPr>
              <p:spPr>
                <a:xfrm>
                  <a:off x="4419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4" name="Rectangle 723"/>
                <p:cNvSpPr/>
                <p:nvPr/>
              </p:nvSpPr>
              <p:spPr>
                <a:xfrm>
                  <a:off x="4876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5" name="Rectangle 724"/>
                <p:cNvSpPr/>
                <p:nvPr/>
              </p:nvSpPr>
              <p:spPr>
                <a:xfrm>
                  <a:off x="5334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6" name="Rectangle 725"/>
                <p:cNvSpPr/>
                <p:nvPr/>
              </p:nvSpPr>
              <p:spPr>
                <a:xfrm>
                  <a:off x="5791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7" name="Rectangle 726"/>
                <p:cNvSpPr/>
                <p:nvPr/>
              </p:nvSpPr>
              <p:spPr>
                <a:xfrm>
                  <a:off x="62484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8" name="Rectangle 727"/>
                <p:cNvSpPr/>
                <p:nvPr/>
              </p:nvSpPr>
              <p:spPr>
                <a:xfrm>
                  <a:off x="67056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9" name="Rectangle 728"/>
                <p:cNvSpPr/>
                <p:nvPr/>
              </p:nvSpPr>
              <p:spPr>
                <a:xfrm>
                  <a:off x="71628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0" name="Rectangle 729"/>
                <p:cNvSpPr/>
                <p:nvPr/>
              </p:nvSpPr>
              <p:spPr>
                <a:xfrm>
                  <a:off x="76200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1" name="Rectangle 730"/>
                <p:cNvSpPr/>
                <p:nvPr/>
              </p:nvSpPr>
              <p:spPr>
                <a:xfrm>
                  <a:off x="8077200" y="9144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2" name="Rectangle 731"/>
                <p:cNvSpPr/>
                <p:nvPr/>
              </p:nvSpPr>
              <p:spPr>
                <a:xfrm>
                  <a:off x="304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3" name="Rectangle 732"/>
                <p:cNvSpPr/>
                <p:nvPr/>
              </p:nvSpPr>
              <p:spPr>
                <a:xfrm>
                  <a:off x="762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4" name="Rectangle 733"/>
                <p:cNvSpPr/>
                <p:nvPr/>
              </p:nvSpPr>
              <p:spPr>
                <a:xfrm>
                  <a:off x="1219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5" name="Rectangle 734"/>
                <p:cNvSpPr/>
                <p:nvPr/>
              </p:nvSpPr>
              <p:spPr>
                <a:xfrm>
                  <a:off x="1676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6" name="Rectangle 735"/>
                <p:cNvSpPr/>
                <p:nvPr/>
              </p:nvSpPr>
              <p:spPr>
                <a:xfrm>
                  <a:off x="2133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7" name="Rectangle 736"/>
                <p:cNvSpPr/>
                <p:nvPr/>
              </p:nvSpPr>
              <p:spPr>
                <a:xfrm>
                  <a:off x="2590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8" name="Rectangle 737"/>
                <p:cNvSpPr/>
                <p:nvPr/>
              </p:nvSpPr>
              <p:spPr>
                <a:xfrm>
                  <a:off x="3048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9" name="Rectangle 738"/>
                <p:cNvSpPr/>
                <p:nvPr/>
              </p:nvSpPr>
              <p:spPr>
                <a:xfrm>
                  <a:off x="3505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0" name="Rectangle 739"/>
                <p:cNvSpPr/>
                <p:nvPr/>
              </p:nvSpPr>
              <p:spPr>
                <a:xfrm>
                  <a:off x="3962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1" name="Rectangle 740"/>
                <p:cNvSpPr/>
                <p:nvPr/>
              </p:nvSpPr>
              <p:spPr>
                <a:xfrm>
                  <a:off x="4419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2" name="Rectangle 741"/>
                <p:cNvSpPr/>
                <p:nvPr/>
              </p:nvSpPr>
              <p:spPr>
                <a:xfrm>
                  <a:off x="4876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3" name="Rectangle 742"/>
                <p:cNvSpPr/>
                <p:nvPr/>
              </p:nvSpPr>
              <p:spPr>
                <a:xfrm>
                  <a:off x="5334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4" name="Rectangle 743"/>
                <p:cNvSpPr/>
                <p:nvPr/>
              </p:nvSpPr>
              <p:spPr>
                <a:xfrm>
                  <a:off x="5791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5" name="Rectangle 744"/>
                <p:cNvSpPr/>
                <p:nvPr/>
              </p:nvSpPr>
              <p:spPr>
                <a:xfrm>
                  <a:off x="62484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6" name="Rectangle 745"/>
                <p:cNvSpPr/>
                <p:nvPr/>
              </p:nvSpPr>
              <p:spPr>
                <a:xfrm>
                  <a:off x="67056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7" name="Rectangle 746"/>
                <p:cNvSpPr/>
                <p:nvPr/>
              </p:nvSpPr>
              <p:spPr>
                <a:xfrm>
                  <a:off x="71628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8" name="Rectangle 747"/>
                <p:cNvSpPr/>
                <p:nvPr/>
              </p:nvSpPr>
              <p:spPr>
                <a:xfrm>
                  <a:off x="76200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/>
                <p:cNvSpPr/>
                <p:nvPr/>
              </p:nvSpPr>
              <p:spPr>
                <a:xfrm>
                  <a:off x="8077200" y="14478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Rectangle 749"/>
                <p:cNvSpPr/>
                <p:nvPr/>
              </p:nvSpPr>
              <p:spPr>
                <a:xfrm>
                  <a:off x="304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Rectangle 750"/>
                <p:cNvSpPr/>
                <p:nvPr/>
              </p:nvSpPr>
              <p:spPr>
                <a:xfrm>
                  <a:off x="762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2" name="Rectangle 751"/>
                <p:cNvSpPr/>
                <p:nvPr/>
              </p:nvSpPr>
              <p:spPr>
                <a:xfrm>
                  <a:off x="1219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3" name="Rectangle 752"/>
                <p:cNvSpPr/>
                <p:nvPr/>
              </p:nvSpPr>
              <p:spPr>
                <a:xfrm>
                  <a:off x="1676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4" name="Rectangle 753"/>
                <p:cNvSpPr/>
                <p:nvPr/>
              </p:nvSpPr>
              <p:spPr>
                <a:xfrm>
                  <a:off x="2133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5" name="Rectangle 754"/>
                <p:cNvSpPr/>
                <p:nvPr/>
              </p:nvSpPr>
              <p:spPr>
                <a:xfrm>
                  <a:off x="2590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6" name="Rectangle 755"/>
                <p:cNvSpPr/>
                <p:nvPr/>
              </p:nvSpPr>
              <p:spPr>
                <a:xfrm>
                  <a:off x="3048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7" name="Rectangle 756"/>
                <p:cNvSpPr/>
                <p:nvPr/>
              </p:nvSpPr>
              <p:spPr>
                <a:xfrm>
                  <a:off x="3505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8" name="Rectangle 757"/>
                <p:cNvSpPr/>
                <p:nvPr/>
              </p:nvSpPr>
              <p:spPr>
                <a:xfrm>
                  <a:off x="3962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9" name="Rectangle 758"/>
                <p:cNvSpPr/>
                <p:nvPr/>
              </p:nvSpPr>
              <p:spPr>
                <a:xfrm>
                  <a:off x="4419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0" name="Rectangle 759"/>
                <p:cNvSpPr/>
                <p:nvPr/>
              </p:nvSpPr>
              <p:spPr>
                <a:xfrm>
                  <a:off x="4876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1" name="Rectangle 760"/>
                <p:cNvSpPr/>
                <p:nvPr/>
              </p:nvSpPr>
              <p:spPr>
                <a:xfrm>
                  <a:off x="5334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2" name="Rectangle 761"/>
                <p:cNvSpPr/>
                <p:nvPr/>
              </p:nvSpPr>
              <p:spPr>
                <a:xfrm>
                  <a:off x="5791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3" name="Rectangle 762"/>
                <p:cNvSpPr/>
                <p:nvPr/>
              </p:nvSpPr>
              <p:spPr>
                <a:xfrm>
                  <a:off x="62484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4" name="Rectangle 763"/>
                <p:cNvSpPr/>
                <p:nvPr/>
              </p:nvSpPr>
              <p:spPr>
                <a:xfrm>
                  <a:off x="67056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5" name="Rectangle 764"/>
                <p:cNvSpPr/>
                <p:nvPr/>
              </p:nvSpPr>
              <p:spPr>
                <a:xfrm>
                  <a:off x="71628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6" name="Rectangle 765"/>
                <p:cNvSpPr/>
                <p:nvPr/>
              </p:nvSpPr>
              <p:spPr>
                <a:xfrm>
                  <a:off x="76200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7" name="Rectangle 766"/>
                <p:cNvSpPr/>
                <p:nvPr/>
              </p:nvSpPr>
              <p:spPr>
                <a:xfrm>
                  <a:off x="8077200" y="19812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8" name="Rectangle 767"/>
                <p:cNvSpPr/>
                <p:nvPr/>
              </p:nvSpPr>
              <p:spPr>
                <a:xfrm>
                  <a:off x="304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9" name="Rectangle 768"/>
                <p:cNvSpPr/>
                <p:nvPr/>
              </p:nvSpPr>
              <p:spPr>
                <a:xfrm>
                  <a:off x="762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0" name="Rectangle 769"/>
                <p:cNvSpPr/>
                <p:nvPr/>
              </p:nvSpPr>
              <p:spPr>
                <a:xfrm>
                  <a:off x="1219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1" name="Rectangle 770"/>
                <p:cNvSpPr/>
                <p:nvPr/>
              </p:nvSpPr>
              <p:spPr>
                <a:xfrm>
                  <a:off x="1676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2" name="Rectangle 771"/>
                <p:cNvSpPr/>
                <p:nvPr/>
              </p:nvSpPr>
              <p:spPr>
                <a:xfrm>
                  <a:off x="2133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3" name="Rectangle 772"/>
                <p:cNvSpPr/>
                <p:nvPr/>
              </p:nvSpPr>
              <p:spPr>
                <a:xfrm>
                  <a:off x="2590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4" name="Rectangle 773"/>
                <p:cNvSpPr/>
                <p:nvPr/>
              </p:nvSpPr>
              <p:spPr>
                <a:xfrm>
                  <a:off x="3048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5" name="Rectangle 774"/>
                <p:cNvSpPr/>
                <p:nvPr/>
              </p:nvSpPr>
              <p:spPr>
                <a:xfrm>
                  <a:off x="3505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6" name="Rectangle 775"/>
                <p:cNvSpPr/>
                <p:nvPr/>
              </p:nvSpPr>
              <p:spPr>
                <a:xfrm>
                  <a:off x="3962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7" name="Rectangle 776"/>
                <p:cNvSpPr/>
                <p:nvPr/>
              </p:nvSpPr>
              <p:spPr>
                <a:xfrm>
                  <a:off x="4419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8" name="Rectangle 777"/>
                <p:cNvSpPr/>
                <p:nvPr/>
              </p:nvSpPr>
              <p:spPr>
                <a:xfrm>
                  <a:off x="4876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9" name="Rectangle 778"/>
                <p:cNvSpPr/>
                <p:nvPr/>
              </p:nvSpPr>
              <p:spPr>
                <a:xfrm>
                  <a:off x="5334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0" name="Rectangle 779"/>
                <p:cNvSpPr/>
                <p:nvPr/>
              </p:nvSpPr>
              <p:spPr>
                <a:xfrm>
                  <a:off x="5791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1" name="Rectangle 780"/>
                <p:cNvSpPr/>
                <p:nvPr/>
              </p:nvSpPr>
              <p:spPr>
                <a:xfrm>
                  <a:off x="62484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2" name="Rectangle 781"/>
                <p:cNvSpPr/>
                <p:nvPr/>
              </p:nvSpPr>
              <p:spPr>
                <a:xfrm>
                  <a:off x="67056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Rectangle 782"/>
                <p:cNvSpPr/>
                <p:nvPr/>
              </p:nvSpPr>
              <p:spPr>
                <a:xfrm>
                  <a:off x="71628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Rectangle 783"/>
                <p:cNvSpPr/>
                <p:nvPr/>
              </p:nvSpPr>
              <p:spPr>
                <a:xfrm>
                  <a:off x="76200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Rectangle 784"/>
                <p:cNvSpPr/>
                <p:nvPr/>
              </p:nvSpPr>
              <p:spPr>
                <a:xfrm>
                  <a:off x="8077200" y="25146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Rectangle 785"/>
                <p:cNvSpPr/>
                <p:nvPr/>
              </p:nvSpPr>
              <p:spPr>
                <a:xfrm>
                  <a:off x="304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Rectangle 786"/>
                <p:cNvSpPr/>
                <p:nvPr/>
              </p:nvSpPr>
              <p:spPr>
                <a:xfrm>
                  <a:off x="762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Rectangle 787"/>
                <p:cNvSpPr/>
                <p:nvPr/>
              </p:nvSpPr>
              <p:spPr>
                <a:xfrm>
                  <a:off x="1219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Rectangle 788"/>
                <p:cNvSpPr/>
                <p:nvPr/>
              </p:nvSpPr>
              <p:spPr>
                <a:xfrm>
                  <a:off x="1676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Rectangle 789"/>
                <p:cNvSpPr/>
                <p:nvPr/>
              </p:nvSpPr>
              <p:spPr>
                <a:xfrm>
                  <a:off x="2133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Rectangle 790"/>
                <p:cNvSpPr/>
                <p:nvPr/>
              </p:nvSpPr>
              <p:spPr>
                <a:xfrm>
                  <a:off x="2590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Rectangle 791"/>
                <p:cNvSpPr/>
                <p:nvPr/>
              </p:nvSpPr>
              <p:spPr>
                <a:xfrm>
                  <a:off x="3048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Rectangle 792"/>
                <p:cNvSpPr/>
                <p:nvPr/>
              </p:nvSpPr>
              <p:spPr>
                <a:xfrm>
                  <a:off x="3505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Rectangle 793"/>
                <p:cNvSpPr/>
                <p:nvPr/>
              </p:nvSpPr>
              <p:spPr>
                <a:xfrm>
                  <a:off x="3962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Rectangle 794"/>
                <p:cNvSpPr/>
                <p:nvPr/>
              </p:nvSpPr>
              <p:spPr>
                <a:xfrm>
                  <a:off x="4419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Rectangle 795"/>
                <p:cNvSpPr/>
                <p:nvPr/>
              </p:nvSpPr>
              <p:spPr>
                <a:xfrm>
                  <a:off x="4876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Rectangle 796"/>
                <p:cNvSpPr/>
                <p:nvPr/>
              </p:nvSpPr>
              <p:spPr>
                <a:xfrm>
                  <a:off x="5334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Rectangle 797"/>
                <p:cNvSpPr/>
                <p:nvPr/>
              </p:nvSpPr>
              <p:spPr>
                <a:xfrm>
                  <a:off x="5791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Rectangle 798"/>
                <p:cNvSpPr/>
                <p:nvPr/>
              </p:nvSpPr>
              <p:spPr>
                <a:xfrm>
                  <a:off x="62484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Rectangle 799"/>
                <p:cNvSpPr/>
                <p:nvPr/>
              </p:nvSpPr>
              <p:spPr>
                <a:xfrm>
                  <a:off x="67056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Rectangle 800"/>
                <p:cNvSpPr/>
                <p:nvPr/>
              </p:nvSpPr>
              <p:spPr>
                <a:xfrm>
                  <a:off x="71628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Rectangle 801"/>
                <p:cNvSpPr/>
                <p:nvPr/>
              </p:nvSpPr>
              <p:spPr>
                <a:xfrm>
                  <a:off x="76200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Rectangle 802"/>
                <p:cNvSpPr/>
                <p:nvPr/>
              </p:nvSpPr>
              <p:spPr>
                <a:xfrm>
                  <a:off x="8077200" y="30480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Rectangle 803"/>
                <p:cNvSpPr/>
                <p:nvPr/>
              </p:nvSpPr>
              <p:spPr>
                <a:xfrm>
                  <a:off x="304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Rectangle 804"/>
                <p:cNvSpPr/>
                <p:nvPr/>
              </p:nvSpPr>
              <p:spPr>
                <a:xfrm>
                  <a:off x="762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Rectangle 805"/>
                <p:cNvSpPr/>
                <p:nvPr/>
              </p:nvSpPr>
              <p:spPr>
                <a:xfrm>
                  <a:off x="1219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Rectangle 806"/>
                <p:cNvSpPr/>
                <p:nvPr/>
              </p:nvSpPr>
              <p:spPr>
                <a:xfrm>
                  <a:off x="1676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Rectangle 807"/>
                <p:cNvSpPr/>
                <p:nvPr/>
              </p:nvSpPr>
              <p:spPr>
                <a:xfrm>
                  <a:off x="2133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Rectangle 808"/>
                <p:cNvSpPr/>
                <p:nvPr/>
              </p:nvSpPr>
              <p:spPr>
                <a:xfrm>
                  <a:off x="2590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Rectangle 809"/>
                <p:cNvSpPr/>
                <p:nvPr/>
              </p:nvSpPr>
              <p:spPr>
                <a:xfrm>
                  <a:off x="3048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Rectangle 810"/>
                <p:cNvSpPr/>
                <p:nvPr/>
              </p:nvSpPr>
              <p:spPr>
                <a:xfrm>
                  <a:off x="3505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2" name="Rectangle 811"/>
                <p:cNvSpPr/>
                <p:nvPr/>
              </p:nvSpPr>
              <p:spPr>
                <a:xfrm>
                  <a:off x="3962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Rectangle 812"/>
                <p:cNvSpPr/>
                <p:nvPr/>
              </p:nvSpPr>
              <p:spPr>
                <a:xfrm>
                  <a:off x="4419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Rectangle 813"/>
                <p:cNvSpPr/>
                <p:nvPr/>
              </p:nvSpPr>
              <p:spPr>
                <a:xfrm>
                  <a:off x="4876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Rectangle 814"/>
                <p:cNvSpPr/>
                <p:nvPr/>
              </p:nvSpPr>
              <p:spPr>
                <a:xfrm>
                  <a:off x="5334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Rectangle 815"/>
                <p:cNvSpPr/>
                <p:nvPr/>
              </p:nvSpPr>
              <p:spPr>
                <a:xfrm>
                  <a:off x="5791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Rectangle 816"/>
                <p:cNvSpPr/>
                <p:nvPr/>
              </p:nvSpPr>
              <p:spPr>
                <a:xfrm>
                  <a:off x="62484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8" name="Rectangle 817"/>
                <p:cNvSpPr/>
                <p:nvPr/>
              </p:nvSpPr>
              <p:spPr>
                <a:xfrm>
                  <a:off x="67056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9" name="Rectangle 818"/>
                <p:cNvSpPr/>
                <p:nvPr/>
              </p:nvSpPr>
              <p:spPr>
                <a:xfrm>
                  <a:off x="71628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0" name="Rectangle 819"/>
                <p:cNvSpPr/>
                <p:nvPr/>
              </p:nvSpPr>
              <p:spPr>
                <a:xfrm>
                  <a:off x="76200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1" name="Rectangle 820"/>
                <p:cNvSpPr/>
                <p:nvPr/>
              </p:nvSpPr>
              <p:spPr>
                <a:xfrm>
                  <a:off x="8077200" y="35814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2" name="Rectangle 981"/>
                <p:cNvSpPr/>
                <p:nvPr/>
              </p:nvSpPr>
              <p:spPr>
                <a:xfrm>
                  <a:off x="304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4" name="Rectangle 983"/>
                <p:cNvSpPr/>
                <p:nvPr/>
              </p:nvSpPr>
              <p:spPr>
                <a:xfrm>
                  <a:off x="762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5" name="Rectangle 984"/>
                <p:cNvSpPr/>
                <p:nvPr/>
              </p:nvSpPr>
              <p:spPr>
                <a:xfrm>
                  <a:off x="1219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6" name="Rectangle 985"/>
                <p:cNvSpPr/>
                <p:nvPr/>
              </p:nvSpPr>
              <p:spPr>
                <a:xfrm>
                  <a:off x="1676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7" name="Rectangle 986"/>
                <p:cNvSpPr/>
                <p:nvPr/>
              </p:nvSpPr>
              <p:spPr>
                <a:xfrm>
                  <a:off x="2133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8" name="Rectangle 987"/>
                <p:cNvSpPr/>
                <p:nvPr/>
              </p:nvSpPr>
              <p:spPr>
                <a:xfrm>
                  <a:off x="2590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9" name="Rectangle 988"/>
                <p:cNvSpPr/>
                <p:nvPr/>
              </p:nvSpPr>
              <p:spPr>
                <a:xfrm>
                  <a:off x="3048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0" name="Rectangle 989"/>
                <p:cNvSpPr/>
                <p:nvPr/>
              </p:nvSpPr>
              <p:spPr>
                <a:xfrm>
                  <a:off x="3505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Rectangle 1153"/>
                <p:cNvSpPr/>
                <p:nvPr/>
              </p:nvSpPr>
              <p:spPr>
                <a:xfrm>
                  <a:off x="3962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4" name="Rectangle 1193"/>
                <p:cNvSpPr/>
                <p:nvPr/>
              </p:nvSpPr>
              <p:spPr>
                <a:xfrm>
                  <a:off x="4419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9" name="Rectangle 1358"/>
                <p:cNvSpPr/>
                <p:nvPr/>
              </p:nvSpPr>
              <p:spPr>
                <a:xfrm>
                  <a:off x="4876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2" name="Rectangle 1521"/>
                <p:cNvSpPr/>
                <p:nvPr/>
              </p:nvSpPr>
              <p:spPr>
                <a:xfrm>
                  <a:off x="5334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3" name="Rectangle 1522"/>
                <p:cNvSpPr/>
                <p:nvPr/>
              </p:nvSpPr>
              <p:spPr>
                <a:xfrm>
                  <a:off x="5791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4" name="Rectangle 1523"/>
                <p:cNvSpPr/>
                <p:nvPr/>
              </p:nvSpPr>
              <p:spPr>
                <a:xfrm>
                  <a:off x="62484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5" name="Rectangle 1524"/>
                <p:cNvSpPr/>
                <p:nvPr/>
              </p:nvSpPr>
              <p:spPr>
                <a:xfrm>
                  <a:off x="67056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6" name="Rectangle 1525"/>
                <p:cNvSpPr/>
                <p:nvPr/>
              </p:nvSpPr>
              <p:spPr>
                <a:xfrm>
                  <a:off x="71628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7" name="Rectangle 1526"/>
                <p:cNvSpPr/>
                <p:nvPr/>
              </p:nvSpPr>
              <p:spPr>
                <a:xfrm>
                  <a:off x="76200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8" name="Rectangle 1527"/>
                <p:cNvSpPr/>
                <p:nvPr/>
              </p:nvSpPr>
              <p:spPr>
                <a:xfrm>
                  <a:off x="8077200" y="41148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9" name="Rectangle 1528"/>
                <p:cNvSpPr/>
                <p:nvPr/>
              </p:nvSpPr>
              <p:spPr>
                <a:xfrm>
                  <a:off x="304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0" name="Rectangle 1529"/>
                <p:cNvSpPr/>
                <p:nvPr/>
              </p:nvSpPr>
              <p:spPr>
                <a:xfrm>
                  <a:off x="762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1" name="Rectangle 1530"/>
                <p:cNvSpPr/>
                <p:nvPr/>
              </p:nvSpPr>
              <p:spPr>
                <a:xfrm>
                  <a:off x="1219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2" name="Rectangle 1531"/>
                <p:cNvSpPr/>
                <p:nvPr/>
              </p:nvSpPr>
              <p:spPr>
                <a:xfrm>
                  <a:off x="1676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3" name="Rectangle 1532"/>
                <p:cNvSpPr/>
                <p:nvPr/>
              </p:nvSpPr>
              <p:spPr>
                <a:xfrm>
                  <a:off x="2133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4" name="Rectangle 1533"/>
                <p:cNvSpPr/>
                <p:nvPr/>
              </p:nvSpPr>
              <p:spPr>
                <a:xfrm>
                  <a:off x="2590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5" name="Rectangle 1534"/>
                <p:cNvSpPr/>
                <p:nvPr/>
              </p:nvSpPr>
              <p:spPr>
                <a:xfrm>
                  <a:off x="3048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6" name="Rectangle 1535"/>
                <p:cNvSpPr/>
                <p:nvPr/>
              </p:nvSpPr>
              <p:spPr>
                <a:xfrm>
                  <a:off x="3505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7" name="Rectangle 1536"/>
                <p:cNvSpPr/>
                <p:nvPr/>
              </p:nvSpPr>
              <p:spPr>
                <a:xfrm>
                  <a:off x="3962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8" name="Rectangle 1537"/>
                <p:cNvSpPr/>
                <p:nvPr/>
              </p:nvSpPr>
              <p:spPr>
                <a:xfrm>
                  <a:off x="4419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9" name="Rectangle 1538"/>
                <p:cNvSpPr/>
                <p:nvPr/>
              </p:nvSpPr>
              <p:spPr>
                <a:xfrm>
                  <a:off x="4876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0" name="Rectangle 1539"/>
                <p:cNvSpPr/>
                <p:nvPr/>
              </p:nvSpPr>
              <p:spPr>
                <a:xfrm>
                  <a:off x="5334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1" name="Rectangle 1540"/>
                <p:cNvSpPr/>
                <p:nvPr/>
              </p:nvSpPr>
              <p:spPr>
                <a:xfrm>
                  <a:off x="5791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2" name="Rectangle 1541"/>
                <p:cNvSpPr/>
                <p:nvPr/>
              </p:nvSpPr>
              <p:spPr>
                <a:xfrm>
                  <a:off x="62484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3" name="Rectangle 1542"/>
                <p:cNvSpPr/>
                <p:nvPr/>
              </p:nvSpPr>
              <p:spPr>
                <a:xfrm>
                  <a:off x="67056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4" name="Rectangle 1543"/>
                <p:cNvSpPr/>
                <p:nvPr/>
              </p:nvSpPr>
              <p:spPr>
                <a:xfrm>
                  <a:off x="71628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5" name="Rectangle 1544"/>
                <p:cNvSpPr/>
                <p:nvPr/>
              </p:nvSpPr>
              <p:spPr>
                <a:xfrm>
                  <a:off x="76200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6" name="Rectangle 1545"/>
                <p:cNvSpPr/>
                <p:nvPr/>
              </p:nvSpPr>
              <p:spPr>
                <a:xfrm>
                  <a:off x="8077200" y="4648200"/>
                  <a:ext cx="457200" cy="53340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7" name="Rectangle 1546"/>
                <p:cNvSpPr/>
                <p:nvPr/>
              </p:nvSpPr>
              <p:spPr>
                <a:xfrm>
                  <a:off x="304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8" name="Rectangle 1547"/>
                <p:cNvSpPr/>
                <p:nvPr/>
              </p:nvSpPr>
              <p:spPr>
                <a:xfrm>
                  <a:off x="762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9" name="Rectangle 1548"/>
                <p:cNvSpPr/>
                <p:nvPr/>
              </p:nvSpPr>
              <p:spPr>
                <a:xfrm>
                  <a:off x="1219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0" name="Rectangle 1549"/>
                <p:cNvSpPr/>
                <p:nvPr/>
              </p:nvSpPr>
              <p:spPr>
                <a:xfrm>
                  <a:off x="1676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1" name="Rectangle 1550"/>
                <p:cNvSpPr/>
                <p:nvPr/>
              </p:nvSpPr>
              <p:spPr>
                <a:xfrm>
                  <a:off x="2133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2" name="Rectangle 1551"/>
                <p:cNvSpPr/>
                <p:nvPr/>
              </p:nvSpPr>
              <p:spPr>
                <a:xfrm>
                  <a:off x="2590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3" name="Rectangle 1552"/>
                <p:cNvSpPr/>
                <p:nvPr/>
              </p:nvSpPr>
              <p:spPr>
                <a:xfrm>
                  <a:off x="3048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4" name="Rectangle 1553"/>
                <p:cNvSpPr/>
                <p:nvPr/>
              </p:nvSpPr>
              <p:spPr>
                <a:xfrm>
                  <a:off x="3505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5" name="Rectangle 1554"/>
                <p:cNvSpPr/>
                <p:nvPr/>
              </p:nvSpPr>
              <p:spPr>
                <a:xfrm>
                  <a:off x="3962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6" name="Rectangle 1555"/>
                <p:cNvSpPr/>
                <p:nvPr/>
              </p:nvSpPr>
              <p:spPr>
                <a:xfrm>
                  <a:off x="4419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7" name="Rectangle 1556"/>
                <p:cNvSpPr/>
                <p:nvPr/>
              </p:nvSpPr>
              <p:spPr>
                <a:xfrm>
                  <a:off x="4876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8" name="Rectangle 1557"/>
                <p:cNvSpPr/>
                <p:nvPr/>
              </p:nvSpPr>
              <p:spPr>
                <a:xfrm>
                  <a:off x="5334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9" name="Rectangle 1558"/>
                <p:cNvSpPr/>
                <p:nvPr/>
              </p:nvSpPr>
              <p:spPr>
                <a:xfrm>
                  <a:off x="5791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0" name="Rectangle 1559"/>
                <p:cNvSpPr/>
                <p:nvPr/>
              </p:nvSpPr>
              <p:spPr>
                <a:xfrm>
                  <a:off x="62484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1" name="Rectangle 1560"/>
                <p:cNvSpPr/>
                <p:nvPr/>
              </p:nvSpPr>
              <p:spPr>
                <a:xfrm>
                  <a:off x="67056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2" name="Rectangle 1561"/>
                <p:cNvSpPr/>
                <p:nvPr/>
              </p:nvSpPr>
              <p:spPr>
                <a:xfrm>
                  <a:off x="71628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3" name="Rectangle 1562"/>
                <p:cNvSpPr/>
                <p:nvPr/>
              </p:nvSpPr>
              <p:spPr>
                <a:xfrm>
                  <a:off x="76200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4" name="Rectangle 1563"/>
                <p:cNvSpPr/>
                <p:nvPr/>
              </p:nvSpPr>
              <p:spPr>
                <a:xfrm>
                  <a:off x="8077200" y="5181600"/>
                  <a:ext cx="457200" cy="53340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3" name="TextBox 712"/>
              <p:cNvSpPr txBox="1"/>
              <p:nvPr/>
            </p:nvSpPr>
            <p:spPr>
              <a:xfrm>
                <a:off x="2133600" y="4154269"/>
                <a:ext cx="3276600" cy="64633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chemeClr val="bg1">
                        <a:lumMod val="65000"/>
                      </a:schemeClr>
                    </a:solidFill>
                    <a:effectLst>
                      <a:innerShdw blurRad="63500" dist="114300" dir="13500000">
                        <a:srgbClr val="000000">
                          <a:alpha val="50000"/>
                        </a:srgbClr>
                      </a:innerShdw>
                    </a:effectLst>
                    <a:latin typeface="+mj-lt"/>
                  </a:rPr>
                  <a:t>order violations</a:t>
                </a:r>
                <a:endParaRPr lang="en-US" sz="3600" dirty="0">
                  <a:solidFill>
                    <a:schemeClr val="bg1">
                      <a:lumMod val="65000"/>
                    </a:schemeClr>
                  </a:solidFill>
                  <a:effectLst>
                    <a:innerShdw blurRad="63500" dist="114300" dir="13500000">
                      <a:srgbClr val="000000">
                        <a:alpha val="50000"/>
                      </a:srgbClr>
                    </a:innerShdw>
                  </a:effectLst>
                  <a:latin typeface="+mj-lt"/>
                </a:endParaRPr>
              </a:p>
            </p:txBody>
          </p:sp>
        </p:grpSp>
      </p:grpSp>
      <p:pic>
        <p:nvPicPr>
          <p:cNvPr id="548" name="Picture 54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52400"/>
            <a:ext cx="1683431" cy="1727200"/>
          </a:xfrm>
          <a:prstGeom prst="rect">
            <a:avLst/>
          </a:prstGeom>
        </p:spPr>
      </p:pic>
      <p:grpSp>
        <p:nvGrpSpPr>
          <p:cNvPr id="545" name="Group 983"/>
          <p:cNvGrpSpPr/>
          <p:nvPr/>
        </p:nvGrpSpPr>
        <p:grpSpPr>
          <a:xfrm>
            <a:off x="2989942" y="5991578"/>
            <a:ext cx="4484595" cy="646331"/>
            <a:chOff x="2079171" y="5602069"/>
            <a:chExt cx="4484595" cy="646331"/>
          </a:xfrm>
        </p:grpSpPr>
        <p:grpSp>
          <p:nvGrpSpPr>
            <p:cNvPr id="549" name="Group 981"/>
            <p:cNvGrpSpPr/>
            <p:nvPr/>
          </p:nvGrpSpPr>
          <p:grpSpPr>
            <a:xfrm>
              <a:off x="2079171" y="5638800"/>
              <a:ext cx="1045029" cy="609600"/>
              <a:chOff x="304800" y="914400"/>
              <a:chExt cx="8229600" cy="4800600"/>
            </a:xfrm>
          </p:grpSpPr>
          <p:sp>
            <p:nvSpPr>
              <p:cNvPr id="551" name="Rectangle 550"/>
              <p:cNvSpPr/>
              <p:nvPr/>
            </p:nvSpPr>
            <p:spPr>
              <a:xfrm>
                <a:off x="304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762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1219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1676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2133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2590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3048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3505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3962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4419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4876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5334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5791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62484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67056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71628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76200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8077200" y="9144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304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762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1219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1676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133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2590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3048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3505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3962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4419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4876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5334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5791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62484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67056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71628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76200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8077200" y="14478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04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762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1219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1676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2133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2590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3048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3505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3962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4419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4876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5334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5791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62484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67056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71628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76200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8077200" y="19812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304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762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1219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1676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2133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2590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3048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3505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3962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4419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4876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5334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Rectangle 616"/>
              <p:cNvSpPr/>
              <p:nvPr/>
            </p:nvSpPr>
            <p:spPr>
              <a:xfrm>
                <a:off x="5791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8" name="Rectangle 617"/>
              <p:cNvSpPr/>
              <p:nvPr/>
            </p:nvSpPr>
            <p:spPr>
              <a:xfrm>
                <a:off x="62484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67056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71628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76200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8077200" y="25146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304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762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1219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1676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2133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2590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3048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3505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3962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4419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4876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5334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5791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62484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67056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71628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76200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8077200" y="30480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304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762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1219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1676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2133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2590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3048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3505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3962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4419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4876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5334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5791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62484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67056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71628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7" name="Rectangle 656"/>
              <p:cNvSpPr/>
              <p:nvPr/>
            </p:nvSpPr>
            <p:spPr>
              <a:xfrm>
                <a:off x="76200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8" name="Rectangle 657"/>
              <p:cNvSpPr/>
              <p:nvPr/>
            </p:nvSpPr>
            <p:spPr>
              <a:xfrm>
                <a:off x="8077200" y="35814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304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0" name="Rectangle 659"/>
              <p:cNvSpPr/>
              <p:nvPr/>
            </p:nvSpPr>
            <p:spPr>
              <a:xfrm>
                <a:off x="762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Rectangle 660"/>
              <p:cNvSpPr/>
              <p:nvPr/>
            </p:nvSpPr>
            <p:spPr>
              <a:xfrm>
                <a:off x="1219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Rectangle 661"/>
              <p:cNvSpPr/>
              <p:nvPr/>
            </p:nvSpPr>
            <p:spPr>
              <a:xfrm>
                <a:off x="1676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Rectangle 662"/>
              <p:cNvSpPr/>
              <p:nvPr/>
            </p:nvSpPr>
            <p:spPr>
              <a:xfrm>
                <a:off x="2133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4" name="Rectangle 663"/>
              <p:cNvSpPr/>
              <p:nvPr/>
            </p:nvSpPr>
            <p:spPr>
              <a:xfrm>
                <a:off x="2590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5" name="Rectangle 664"/>
              <p:cNvSpPr/>
              <p:nvPr/>
            </p:nvSpPr>
            <p:spPr>
              <a:xfrm>
                <a:off x="3048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3505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7" name="Rectangle 666"/>
              <p:cNvSpPr/>
              <p:nvPr/>
            </p:nvSpPr>
            <p:spPr>
              <a:xfrm>
                <a:off x="3962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8" name="Rectangle 667"/>
              <p:cNvSpPr/>
              <p:nvPr/>
            </p:nvSpPr>
            <p:spPr>
              <a:xfrm>
                <a:off x="4419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9" name="Rectangle 668"/>
              <p:cNvSpPr/>
              <p:nvPr/>
            </p:nvSpPr>
            <p:spPr>
              <a:xfrm>
                <a:off x="4876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0" name="Rectangle 669"/>
              <p:cNvSpPr/>
              <p:nvPr/>
            </p:nvSpPr>
            <p:spPr>
              <a:xfrm>
                <a:off x="5334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1" name="Rectangle 670"/>
              <p:cNvSpPr/>
              <p:nvPr/>
            </p:nvSpPr>
            <p:spPr>
              <a:xfrm>
                <a:off x="5791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2" name="Rectangle 671"/>
              <p:cNvSpPr/>
              <p:nvPr/>
            </p:nvSpPr>
            <p:spPr>
              <a:xfrm>
                <a:off x="62484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3" name="Rectangle 672"/>
              <p:cNvSpPr/>
              <p:nvPr/>
            </p:nvSpPr>
            <p:spPr>
              <a:xfrm>
                <a:off x="67056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4" name="Rectangle 673"/>
              <p:cNvSpPr/>
              <p:nvPr/>
            </p:nvSpPr>
            <p:spPr>
              <a:xfrm>
                <a:off x="71628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5" name="Rectangle 674"/>
              <p:cNvSpPr/>
              <p:nvPr/>
            </p:nvSpPr>
            <p:spPr>
              <a:xfrm>
                <a:off x="76200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6" name="Rectangle 675"/>
              <p:cNvSpPr/>
              <p:nvPr/>
            </p:nvSpPr>
            <p:spPr>
              <a:xfrm>
                <a:off x="8077200" y="41148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7" name="Rectangle 676"/>
              <p:cNvSpPr/>
              <p:nvPr/>
            </p:nvSpPr>
            <p:spPr>
              <a:xfrm>
                <a:off x="304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8" name="Rectangle 677"/>
              <p:cNvSpPr/>
              <p:nvPr/>
            </p:nvSpPr>
            <p:spPr>
              <a:xfrm>
                <a:off x="762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1219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1676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2133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2590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3048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3505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3962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4419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4876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5334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5791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62484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1" name="Rectangle 690"/>
              <p:cNvSpPr/>
              <p:nvPr/>
            </p:nvSpPr>
            <p:spPr>
              <a:xfrm>
                <a:off x="67056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2" name="Rectangle 691"/>
              <p:cNvSpPr/>
              <p:nvPr/>
            </p:nvSpPr>
            <p:spPr>
              <a:xfrm>
                <a:off x="71628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3" name="Rectangle 692"/>
              <p:cNvSpPr/>
              <p:nvPr/>
            </p:nvSpPr>
            <p:spPr>
              <a:xfrm>
                <a:off x="76200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4" name="Rectangle 693"/>
              <p:cNvSpPr/>
              <p:nvPr/>
            </p:nvSpPr>
            <p:spPr>
              <a:xfrm>
                <a:off x="8077200" y="4648200"/>
                <a:ext cx="457200" cy="5334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5" name="Rectangle 694"/>
              <p:cNvSpPr/>
              <p:nvPr/>
            </p:nvSpPr>
            <p:spPr>
              <a:xfrm>
                <a:off x="304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762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1219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1676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9" name="Rectangle 698"/>
              <p:cNvSpPr/>
              <p:nvPr/>
            </p:nvSpPr>
            <p:spPr>
              <a:xfrm>
                <a:off x="2133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2590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3048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3505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3" name="Rectangle 702"/>
              <p:cNvSpPr/>
              <p:nvPr/>
            </p:nvSpPr>
            <p:spPr>
              <a:xfrm>
                <a:off x="3962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4419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4876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7" name="Rectangle 706"/>
              <p:cNvSpPr/>
              <p:nvPr/>
            </p:nvSpPr>
            <p:spPr>
              <a:xfrm>
                <a:off x="5334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Rectangle 707"/>
              <p:cNvSpPr/>
              <p:nvPr/>
            </p:nvSpPr>
            <p:spPr>
              <a:xfrm>
                <a:off x="5791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Rectangle 708"/>
              <p:cNvSpPr/>
              <p:nvPr/>
            </p:nvSpPr>
            <p:spPr>
              <a:xfrm>
                <a:off x="62484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0" name="Rectangle 709"/>
              <p:cNvSpPr/>
              <p:nvPr/>
            </p:nvSpPr>
            <p:spPr>
              <a:xfrm>
                <a:off x="67056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1" name="Rectangle 710"/>
              <p:cNvSpPr/>
              <p:nvPr/>
            </p:nvSpPr>
            <p:spPr>
              <a:xfrm>
                <a:off x="71628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76200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2" name="Rectangle 821"/>
              <p:cNvSpPr/>
              <p:nvPr/>
            </p:nvSpPr>
            <p:spPr>
              <a:xfrm>
                <a:off x="8077200" y="5181600"/>
                <a:ext cx="457200" cy="53340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0" name="TextBox 549"/>
            <p:cNvSpPr txBox="1"/>
            <p:nvPr/>
          </p:nvSpPr>
          <p:spPr>
            <a:xfrm>
              <a:off x="3287166" y="5602069"/>
              <a:ext cx="3276600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92D050"/>
                  </a:solidFill>
                  <a:latin typeface="+mj-lt"/>
                </a:rPr>
                <a:t>deterministic</a:t>
              </a:r>
              <a:endParaRPr lang="en-US" sz="3600" dirty="0">
                <a:solidFill>
                  <a:srgbClr val="92D050"/>
                </a:solidFill>
                <a:latin typeface="+mj-lt"/>
              </a:endParaRPr>
            </a:p>
          </p:txBody>
        </p:sp>
      </p:grpSp>
      <p:sp>
        <p:nvSpPr>
          <p:cNvPr id="823" name="Rectangle 822"/>
          <p:cNvSpPr/>
          <p:nvPr/>
        </p:nvSpPr>
        <p:spPr bwMode="auto">
          <a:xfrm>
            <a:off x="2667000" y="5943600"/>
            <a:ext cx="5791200" cy="83820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7996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4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as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152400"/>
            <a:ext cx="2895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 flipV="1">
            <a:off x="6172200" y="1371600"/>
            <a:ext cx="1371600" cy="6096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as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62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219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676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133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0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048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505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962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419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876800" y="914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334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791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2484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056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1628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6200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8077200" y="9144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4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62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19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676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133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90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3048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3505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962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419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876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5334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5791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2484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056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1628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6200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077200" y="14478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304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762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/>
          <p:cNvSpPr/>
          <p:nvPr/>
        </p:nvSpPr>
        <p:spPr>
          <a:xfrm>
            <a:off x="1219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1676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2133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2590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/>
          <p:cNvSpPr/>
          <p:nvPr/>
        </p:nvSpPr>
        <p:spPr>
          <a:xfrm>
            <a:off x="3048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/>
          <p:cNvSpPr/>
          <p:nvPr/>
        </p:nvSpPr>
        <p:spPr>
          <a:xfrm>
            <a:off x="3505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/>
          <p:cNvSpPr/>
          <p:nvPr/>
        </p:nvSpPr>
        <p:spPr>
          <a:xfrm>
            <a:off x="3962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4419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4876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5334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5791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/>
          <p:cNvSpPr/>
          <p:nvPr/>
        </p:nvSpPr>
        <p:spPr>
          <a:xfrm>
            <a:off x="62484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/>
          <p:cNvSpPr/>
          <p:nvPr/>
        </p:nvSpPr>
        <p:spPr>
          <a:xfrm>
            <a:off x="67056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/>
          <p:cNvSpPr/>
          <p:nvPr/>
        </p:nvSpPr>
        <p:spPr>
          <a:xfrm>
            <a:off x="71628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/>
          <p:cNvSpPr/>
          <p:nvPr/>
        </p:nvSpPr>
        <p:spPr>
          <a:xfrm>
            <a:off x="76200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/>
          <p:cNvSpPr/>
          <p:nvPr/>
        </p:nvSpPr>
        <p:spPr>
          <a:xfrm>
            <a:off x="8077200" y="1981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304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/>
          <p:cNvSpPr/>
          <p:nvPr/>
        </p:nvSpPr>
        <p:spPr>
          <a:xfrm>
            <a:off x="762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/>
          <p:cNvSpPr/>
          <p:nvPr/>
        </p:nvSpPr>
        <p:spPr>
          <a:xfrm>
            <a:off x="1219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/>
          <p:cNvSpPr/>
          <p:nvPr/>
        </p:nvSpPr>
        <p:spPr>
          <a:xfrm>
            <a:off x="1676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/>
          <p:cNvSpPr/>
          <p:nvPr/>
        </p:nvSpPr>
        <p:spPr>
          <a:xfrm>
            <a:off x="2133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/>
          <p:cNvSpPr/>
          <p:nvPr/>
        </p:nvSpPr>
        <p:spPr>
          <a:xfrm>
            <a:off x="2590800" y="2514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/>
          <p:cNvSpPr/>
          <p:nvPr/>
        </p:nvSpPr>
        <p:spPr>
          <a:xfrm>
            <a:off x="3048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/>
          <p:cNvSpPr/>
          <p:nvPr/>
        </p:nvSpPr>
        <p:spPr>
          <a:xfrm>
            <a:off x="3505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/>
          <p:cNvSpPr/>
          <p:nvPr/>
        </p:nvSpPr>
        <p:spPr>
          <a:xfrm>
            <a:off x="3962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/>
          <p:cNvSpPr/>
          <p:nvPr/>
        </p:nvSpPr>
        <p:spPr>
          <a:xfrm>
            <a:off x="4419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/>
          <p:cNvSpPr/>
          <p:nvPr/>
        </p:nvSpPr>
        <p:spPr>
          <a:xfrm>
            <a:off x="4876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/>
          <p:cNvSpPr/>
          <p:nvPr/>
        </p:nvSpPr>
        <p:spPr>
          <a:xfrm>
            <a:off x="5334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/>
          <p:cNvSpPr/>
          <p:nvPr/>
        </p:nvSpPr>
        <p:spPr>
          <a:xfrm>
            <a:off x="5791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/>
          <p:cNvSpPr/>
          <p:nvPr/>
        </p:nvSpPr>
        <p:spPr>
          <a:xfrm>
            <a:off x="62484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67056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/>
          <p:cNvSpPr/>
          <p:nvPr/>
        </p:nvSpPr>
        <p:spPr>
          <a:xfrm>
            <a:off x="71628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/>
          <p:cNvSpPr/>
          <p:nvPr/>
        </p:nvSpPr>
        <p:spPr>
          <a:xfrm>
            <a:off x="76200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/>
          <p:cNvSpPr/>
          <p:nvPr/>
        </p:nvSpPr>
        <p:spPr>
          <a:xfrm>
            <a:off x="8077200" y="25146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/>
          <p:cNvSpPr/>
          <p:nvPr/>
        </p:nvSpPr>
        <p:spPr>
          <a:xfrm>
            <a:off x="304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/>
          <p:cNvSpPr/>
          <p:nvPr/>
        </p:nvSpPr>
        <p:spPr>
          <a:xfrm>
            <a:off x="762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/>
          <p:cNvSpPr/>
          <p:nvPr/>
        </p:nvSpPr>
        <p:spPr>
          <a:xfrm>
            <a:off x="1219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/>
          <p:cNvSpPr/>
          <p:nvPr/>
        </p:nvSpPr>
        <p:spPr>
          <a:xfrm>
            <a:off x="1676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/>
          <p:cNvSpPr/>
          <p:nvPr/>
        </p:nvSpPr>
        <p:spPr>
          <a:xfrm>
            <a:off x="2133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/>
          <p:cNvSpPr/>
          <p:nvPr/>
        </p:nvSpPr>
        <p:spPr>
          <a:xfrm>
            <a:off x="2590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3048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505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962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4419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/>
          <p:cNvSpPr/>
          <p:nvPr/>
        </p:nvSpPr>
        <p:spPr>
          <a:xfrm>
            <a:off x="4876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334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5791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484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67056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71628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76200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8077200" y="30480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304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762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219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676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133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590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3048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3505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3962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4419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4876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5334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5791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484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67056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71628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76200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8077200" y="35814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304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762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219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676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133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590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3048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3505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3962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4419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4876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5334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5791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62484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67056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71628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76200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8077200" y="41148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304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762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1219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1676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2133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2590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3048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3505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962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419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4876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334000" y="46482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5791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2484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67056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71628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76200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8077200" y="4648200"/>
            <a:ext cx="457200" cy="533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304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762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219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676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2133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2590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3048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3505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3962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4419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4876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5334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/>
          <p:cNvSpPr/>
          <p:nvPr/>
        </p:nvSpPr>
        <p:spPr>
          <a:xfrm>
            <a:off x="5791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62484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/>
          <p:cNvSpPr/>
          <p:nvPr/>
        </p:nvSpPr>
        <p:spPr>
          <a:xfrm>
            <a:off x="67056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/>
          <p:cNvSpPr/>
          <p:nvPr/>
        </p:nvSpPr>
        <p:spPr>
          <a:xfrm>
            <a:off x="71628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/>
          <p:cNvSpPr/>
          <p:nvPr/>
        </p:nvSpPr>
        <p:spPr>
          <a:xfrm>
            <a:off x="76200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/>
          <p:cNvSpPr/>
          <p:nvPr/>
        </p:nvSpPr>
        <p:spPr>
          <a:xfrm>
            <a:off x="8077200" y="5181600"/>
            <a:ext cx="457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8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ash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" r="-4699" b="1067"/>
          <a:stretch/>
        </p:blipFill>
        <p:spPr>
          <a:xfrm>
            <a:off x="125854" y="1828800"/>
            <a:ext cx="9018146" cy="37156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7400" y="23622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12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" r="-4699" b="1067"/>
          <a:stretch/>
        </p:blipFill>
        <p:spPr>
          <a:xfrm>
            <a:off x="125854" y="1828800"/>
            <a:ext cx="9018146" cy="37156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00" y="32766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3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4" r="-4699" b="1067"/>
          <a:stretch/>
        </p:blipFill>
        <p:spPr>
          <a:xfrm>
            <a:off x="125854" y="1828800"/>
            <a:ext cx="9018146" cy="37156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600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6600" y="4038600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32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18" y="304800"/>
            <a:ext cx="9204251" cy="213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196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42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54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96666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83283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809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1955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8518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18" y="304800"/>
            <a:ext cx="9204251" cy="213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196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42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54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96666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83283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4419600" y="35814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34200" y="35814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05400" y="35814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00" y="35814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40237" y="3581400"/>
            <a:ext cx="792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0   1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683283" y="35915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1    0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809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1955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1602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18" y="304800"/>
            <a:ext cx="9204251" cy="2133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196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34200" y="28956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054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0" y="28956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96666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83283" y="22961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a    b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4419600" y="35814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34200" y="358140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05400" y="35814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20000" y="358140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40237" y="3581400"/>
            <a:ext cx="792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0   1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683283" y="3591580"/>
            <a:ext cx="879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1    0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809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195516" y="2895600"/>
            <a:ext cx="884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0</a:t>
            </a:r>
            <a:r>
              <a:rPr lang="en-US" sz="2800" b="1" dirty="0" smtClean="0"/>
              <a:t>    0</a:t>
            </a:r>
            <a:endParaRPr lang="en-US" sz="2800" b="1" dirty="0"/>
          </a:p>
        </p:txBody>
      </p:sp>
      <p:sp>
        <p:nvSpPr>
          <p:cNvPr id="20" name="Rectangle 19"/>
          <p:cNvSpPr/>
          <p:nvPr/>
        </p:nvSpPr>
        <p:spPr>
          <a:xfrm>
            <a:off x="5756117" y="4714220"/>
            <a:ext cx="685800" cy="609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41917" y="4714220"/>
            <a:ext cx="685800" cy="6096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022781" y="4724400"/>
            <a:ext cx="873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1    1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75836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728464"/>
              </p:ext>
            </p:extLst>
          </p:nvPr>
        </p:nvGraphicFramePr>
        <p:xfrm>
          <a:off x="-152400" y="990600"/>
          <a:ext cx="91186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36678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4118944737"/>
              </p:ext>
            </p:extLst>
          </p:nvPr>
        </p:nvGraphicFramePr>
        <p:xfrm>
          <a:off x="-152400" y="990600"/>
          <a:ext cx="9442191" cy="464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2897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2057400"/>
            <a:ext cx="1600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Straight Connector 4"/>
          <p:cNvCxnSpPr/>
          <p:nvPr/>
        </p:nvCxnSpPr>
        <p:spPr>
          <a:xfrm rot="5400000">
            <a:off x="-876847" y="3695454"/>
            <a:ext cx="3582194" cy="128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0800000">
            <a:off x="914400" y="5486400"/>
            <a:ext cx="7162800" cy="196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066800" y="2362200"/>
            <a:ext cx="5486400" cy="2971800"/>
          </a:xfrm>
          <a:custGeom>
            <a:avLst/>
            <a:gdLst>
              <a:gd name="connsiteX0" fmla="*/ 0 w 2026023"/>
              <a:gd name="connsiteY0" fmla="*/ 591670 h 606612"/>
              <a:gd name="connsiteX1" fmla="*/ 833717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606612"/>
              <a:gd name="connsiteX1" fmla="*/ 481283 w 2026023"/>
              <a:gd name="connsiteY1" fmla="*/ 528917 h 606612"/>
              <a:gd name="connsiteX2" fmla="*/ 986117 w 2026023"/>
              <a:gd name="connsiteY2" fmla="*/ 519953 h 606612"/>
              <a:gd name="connsiteX3" fmla="*/ 1183341 w 2026023"/>
              <a:gd name="connsiteY3" fmla="*/ 519953 h 606612"/>
              <a:gd name="connsiteX4" fmla="*/ 2026023 w 2026023"/>
              <a:gd name="connsiteY4" fmla="*/ 0 h 606612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86117 w 2026023"/>
              <a:gd name="connsiteY2" fmla="*/ 519953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183341 w 2026023"/>
              <a:gd name="connsiteY4" fmla="*/ 519953 h 591670"/>
              <a:gd name="connsiteX5" fmla="*/ 2026023 w 2026023"/>
              <a:gd name="connsiteY5" fmla="*/ 0 h 591670"/>
              <a:gd name="connsiteX0" fmla="*/ 0 w 2026023"/>
              <a:gd name="connsiteY0" fmla="*/ 591670 h 591670"/>
              <a:gd name="connsiteX1" fmla="*/ 481283 w 2026023"/>
              <a:gd name="connsiteY1" fmla="*/ 528917 h 591670"/>
              <a:gd name="connsiteX2" fmla="*/ 922038 w 2026023"/>
              <a:gd name="connsiteY2" fmla="*/ 373924 h 591670"/>
              <a:gd name="connsiteX3" fmla="*/ 1091225 w 2026023"/>
              <a:gd name="connsiteY3" fmla="*/ 308010 h 591670"/>
              <a:gd name="connsiteX4" fmla="*/ 1631893 w 2026023"/>
              <a:gd name="connsiteY4" fmla="*/ 81867 h 591670"/>
              <a:gd name="connsiteX5" fmla="*/ 2026023 w 2026023"/>
              <a:gd name="connsiteY5" fmla="*/ 0 h 591670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2026023 w 2026023"/>
              <a:gd name="connsiteY5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394785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620928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922038 w 2026023"/>
              <a:gd name="connsiteY2" fmla="*/ 686842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857959 w 2026023"/>
              <a:gd name="connsiteY2" fmla="*/ 812010 h 904588"/>
              <a:gd name="connsiteX3" fmla="*/ 1091225 w 2026023"/>
              <a:gd name="connsiteY3" fmla="*/ 725234 h 904588"/>
              <a:gd name="connsiteX4" fmla="*/ 1631893 w 2026023"/>
              <a:gd name="connsiteY4" fmla="*/ 519953 h 904588"/>
              <a:gd name="connsiteX5" fmla="*/ 1892211 w 2026023"/>
              <a:gd name="connsiteY5" fmla="*/ 330098 h 904588"/>
              <a:gd name="connsiteX6" fmla="*/ 2026023 w 2026023"/>
              <a:gd name="connsiteY6" fmla="*/ 0 h 904588"/>
              <a:gd name="connsiteX0" fmla="*/ 0 w 2026023"/>
              <a:gd name="connsiteY0" fmla="*/ 904588 h 904588"/>
              <a:gd name="connsiteX1" fmla="*/ 481283 w 2026023"/>
              <a:gd name="connsiteY1" fmla="*/ 841835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330098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631893 w 2026023"/>
              <a:gd name="connsiteY5" fmla="*/ 519953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599854 w 2026023"/>
              <a:gd name="connsiteY5" fmla="*/ 645121 h 904588"/>
              <a:gd name="connsiteX6" fmla="*/ 1892211 w 2026023"/>
              <a:gd name="connsiteY6" fmla="*/ 476127 h 904588"/>
              <a:gd name="connsiteX7" fmla="*/ 2026023 w 2026023"/>
              <a:gd name="connsiteY7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91225 w 2026023"/>
              <a:gd name="connsiteY4" fmla="*/ 725234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57959 w 2026023"/>
              <a:gd name="connsiteY3" fmla="*/ 81201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37780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67581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  <a:gd name="connsiteX0" fmla="*/ 0 w 2026023"/>
              <a:gd name="connsiteY0" fmla="*/ 904588 h 904588"/>
              <a:gd name="connsiteX1" fmla="*/ 481283 w 2026023"/>
              <a:gd name="connsiteY1" fmla="*/ 904419 h 904588"/>
              <a:gd name="connsiteX2" fmla="*/ 665289 w 2026023"/>
              <a:gd name="connsiteY2" fmla="*/ 877398 h 904588"/>
              <a:gd name="connsiteX3" fmla="*/ 833458 w 2026023"/>
              <a:gd name="connsiteY3" fmla="*/ 859868 h 904588"/>
              <a:gd name="connsiteX4" fmla="*/ 1027146 w 2026023"/>
              <a:gd name="connsiteY4" fmla="*/ 808679 h 904588"/>
              <a:gd name="connsiteX5" fmla="*/ 1196767 w 2026023"/>
              <a:gd name="connsiteY5" fmla="*/ 765729 h 904588"/>
              <a:gd name="connsiteX6" fmla="*/ 1599854 w 2026023"/>
              <a:gd name="connsiteY6" fmla="*/ 645121 h 904588"/>
              <a:gd name="connsiteX7" fmla="*/ 1892211 w 2026023"/>
              <a:gd name="connsiteY7" fmla="*/ 476127 h 904588"/>
              <a:gd name="connsiteX8" fmla="*/ 2026023 w 2026023"/>
              <a:gd name="connsiteY8" fmla="*/ 0 h 90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26023" h="904588">
                <a:moveTo>
                  <a:pt x="0" y="904588"/>
                </a:moveTo>
                <a:lnTo>
                  <a:pt x="481283" y="904419"/>
                </a:lnTo>
                <a:lnTo>
                  <a:pt x="665289" y="877398"/>
                </a:lnTo>
                <a:cubicBezTo>
                  <a:pt x="723985" y="866292"/>
                  <a:pt x="767809" y="866208"/>
                  <a:pt x="833458" y="859868"/>
                </a:cubicBezTo>
                <a:cubicBezTo>
                  <a:pt x="919095" y="857819"/>
                  <a:pt x="903497" y="836494"/>
                  <a:pt x="1027146" y="808679"/>
                </a:cubicBezTo>
                <a:cubicBezTo>
                  <a:pt x="1067594" y="794012"/>
                  <a:pt x="1101316" y="792989"/>
                  <a:pt x="1196767" y="765729"/>
                </a:cubicBezTo>
                <a:cubicBezTo>
                  <a:pt x="1292218" y="738469"/>
                  <a:pt x="1483947" y="693388"/>
                  <a:pt x="1599854" y="645121"/>
                </a:cubicBezTo>
                <a:cubicBezTo>
                  <a:pt x="1715761" y="596854"/>
                  <a:pt x="1826523" y="541925"/>
                  <a:pt x="1892211" y="476127"/>
                </a:cubicBezTo>
                <a:lnTo>
                  <a:pt x="2026023" y="0"/>
                </a:lnTo>
              </a:path>
            </a:pathLst>
          </a:cu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553200" y="2286000"/>
            <a:ext cx="1371600" cy="76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4114800" y="5867400"/>
            <a:ext cx="9906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:\Users\emery\AppData\Local\Microsoft\Windows\Temporary Internet Files\Content.IE5\P9E3RE7F\MCBD06009_0000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914400"/>
            <a:ext cx="1346074" cy="1351940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0" y="2057400"/>
            <a:ext cx="1743247" cy="19812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28600" y="879230"/>
            <a:ext cx="2362200" cy="2440282"/>
            <a:chOff x="381000" y="908209"/>
            <a:chExt cx="3048000" cy="314875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Sheriff-Detect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14600" y="381000"/>
            <a:ext cx="2303145" cy="2938511"/>
            <a:chOff x="3048000" y="0"/>
            <a:chExt cx="2971800" cy="379162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194130" y="2401668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Sheriff</a:t>
              </a:r>
              <a:r>
                <a:rPr lang="en-US" sz="3200" b="1" cap="small" dirty="0" smtClean="0">
                  <a:solidFill>
                    <a:srgbClr val="FF0000"/>
                  </a:solidFill>
                  <a:latin typeface="+mj-lt"/>
                </a:rPr>
                <a:t>-Protect</a:t>
              </a:r>
              <a:endParaRPr lang="en-US" sz="3200" b="1" cap="small" dirty="0" smtClean="0">
                <a:solidFill>
                  <a:srgbClr val="FF000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5728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del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3657600"/>
            <a:ext cx="3605351" cy="2518703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 bwMode="auto">
          <a:xfrm>
            <a:off x="685800" y="33528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28600" y="879230"/>
            <a:ext cx="2362200" cy="2440282"/>
            <a:chOff x="381000" y="908209"/>
            <a:chExt cx="3048000" cy="314875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>
                  <a:solidFill>
                    <a:srgbClr val="FF0000"/>
                  </a:solidFill>
                </a:rPr>
                <a:t>Sheriff-Detect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514600" y="381000"/>
            <a:ext cx="2303145" cy="2938511"/>
            <a:chOff x="3048000" y="0"/>
            <a:chExt cx="2971800" cy="379162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194130" y="2401668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>
                  <a:solidFill>
                    <a:srgbClr val="FF0000"/>
                  </a:solidFill>
                </a:rPr>
                <a:t>Sheriff-Patrol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838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delT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3657600"/>
            <a:ext cx="3605351" cy="2518703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 bwMode="auto">
          <a:xfrm>
            <a:off x="685800" y="33528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28600" y="879230"/>
            <a:ext cx="2362200" cy="2440282"/>
            <a:chOff x="381000" y="908209"/>
            <a:chExt cx="3048000" cy="314875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>
                  <a:solidFill>
                    <a:srgbClr val="FF0000"/>
                  </a:solidFill>
                </a:rPr>
                <a:t>Sheriff-Detect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514600" y="381000"/>
            <a:ext cx="2303145" cy="2938511"/>
            <a:chOff x="3048000" y="0"/>
            <a:chExt cx="2971800" cy="379162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194130" y="2401668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>
                  <a:solidFill>
                    <a:srgbClr val="FF0000"/>
                  </a:solidFill>
                </a:rPr>
                <a:t>Sheriff</a:t>
              </a:r>
              <a:r>
                <a:rPr lang="en-US" sz="3200" b="1" cap="small" dirty="0" smtClean="0">
                  <a:solidFill>
                    <a:srgbClr val="FF0000"/>
                  </a:solidFill>
                </a:rPr>
                <a:t>-Protect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91200" y="685800"/>
            <a:ext cx="1981200" cy="2184976"/>
            <a:chOff x="5791200" y="685800"/>
            <a:chExt cx="1981200" cy="2184976"/>
          </a:xfrm>
        </p:grpSpPr>
        <p:sp>
          <p:nvSpPr>
            <p:cNvPr id="22" name="TextBox 21"/>
            <p:cNvSpPr txBox="1"/>
            <p:nvPr/>
          </p:nvSpPr>
          <p:spPr>
            <a:xfrm>
              <a:off x="5791200" y="2286000"/>
              <a:ext cx="19812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err="1" smtClean="0">
                  <a:solidFill>
                    <a:srgbClr val="FF0000"/>
                  </a:solidFill>
                </a:rPr>
                <a:t>Dthreads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0085" y="685800"/>
              <a:ext cx="1683431" cy="172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8780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28600" y="879230"/>
            <a:ext cx="2362200" cy="2440282"/>
            <a:chOff x="381000" y="908209"/>
            <a:chExt cx="3048000" cy="31487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" y="908209"/>
              <a:ext cx="2546350" cy="19664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33400" y="2667001"/>
              <a:ext cx="2895600" cy="138995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3200" b="1" cap="small" dirty="0">
                  <a:solidFill>
                    <a:srgbClr val="FF0000"/>
                  </a:solidFill>
                </a:rPr>
                <a:t>Sheriff-Detect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14600" y="381000"/>
            <a:ext cx="2303145" cy="2938511"/>
            <a:chOff x="3048000" y="0"/>
            <a:chExt cx="2971800" cy="379162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0" y="0"/>
              <a:ext cx="2971800" cy="267112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194130" y="2401668"/>
              <a:ext cx="2590800" cy="138995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>
                  <a:solidFill>
                    <a:srgbClr val="FF0000"/>
                  </a:solidFill>
                </a:rPr>
                <a:t>Sheriff</a:t>
              </a:r>
              <a:r>
                <a:rPr lang="en-US" sz="3200" b="1" cap="small" dirty="0" smtClean="0">
                  <a:solidFill>
                    <a:srgbClr val="FF0000"/>
                  </a:solidFill>
                </a:rPr>
                <a:t>-Protect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1" name="Picture 10" descr="modelT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3657600"/>
            <a:ext cx="3605351" cy="2518703"/>
          </a:xfrm>
          <a:prstGeom prst="rect">
            <a:avLst/>
          </a:prstGeom>
        </p:spPr>
      </p:pic>
      <p:sp>
        <p:nvSpPr>
          <p:cNvPr id="12" name="&quot;No&quot; Symbol 11"/>
          <p:cNvSpPr/>
          <p:nvPr/>
        </p:nvSpPr>
        <p:spPr bwMode="auto">
          <a:xfrm>
            <a:off x="685800" y="33528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91200" y="685800"/>
            <a:ext cx="1981200" cy="2184976"/>
            <a:chOff x="5791200" y="685800"/>
            <a:chExt cx="1981200" cy="2184976"/>
          </a:xfrm>
        </p:grpSpPr>
        <p:sp>
          <p:nvSpPr>
            <p:cNvPr id="13" name="TextBox 12"/>
            <p:cNvSpPr txBox="1"/>
            <p:nvPr/>
          </p:nvSpPr>
          <p:spPr>
            <a:xfrm>
              <a:off x="5791200" y="2286000"/>
              <a:ext cx="19812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cap="small" dirty="0" err="1" smtClean="0">
                  <a:solidFill>
                    <a:srgbClr val="FF0000"/>
                  </a:solidFill>
                </a:rPr>
                <a:t>Dthreads</a:t>
              </a:r>
              <a:endParaRPr lang="en-US" sz="3200" b="1" cap="small" dirty="0">
                <a:solidFill>
                  <a:srgbClr val="FF0000"/>
                </a:soli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40085" y="685800"/>
              <a:ext cx="1683431" cy="1727200"/>
            </a:xfrm>
            <a:prstGeom prst="rect">
              <a:avLst/>
            </a:prstGeom>
          </p:spPr>
        </p:pic>
      </p:grpSp>
      <p:pic>
        <p:nvPicPr>
          <p:cNvPr id="15" name="Content Placeholder 4" descr="image5.jpg"/>
          <p:cNvPicPr>
            <a:picLocks noGrp="1" noChangeAspect="1"/>
          </p:cNvPicPr>
          <p:nvPr>
            <p:ph idx="1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3657600"/>
            <a:ext cx="4296580" cy="2490820"/>
          </a:xfrm>
        </p:spPr>
      </p:pic>
      <p:sp>
        <p:nvSpPr>
          <p:cNvPr id="16" name="&quot;No&quot; Symbol 15"/>
          <p:cNvSpPr/>
          <p:nvPr/>
        </p:nvSpPr>
        <p:spPr bwMode="auto">
          <a:xfrm>
            <a:off x="5334000" y="3276600"/>
            <a:ext cx="3200400" cy="3200400"/>
          </a:xfrm>
          <a:prstGeom prst="noSmoking">
            <a:avLst/>
          </a:prstGeom>
          <a:solidFill>
            <a:srgbClr val="CC3300">
              <a:alpha val="4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0600" y="6440785"/>
            <a:ext cx="25908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[OOPSLA 2011]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48867" y="6443133"/>
            <a:ext cx="25908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[SOSP 2011]</a:t>
            </a:r>
          </a:p>
        </p:txBody>
      </p:sp>
    </p:spTree>
    <p:extLst>
      <p:ext uri="{BB962C8B-B14F-4D97-AF65-F5344CB8AC3E}">
        <p14:creationId xmlns:p14="http://schemas.microsoft.com/office/powerpoint/2010/main" val="318692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990600" y="6440785"/>
            <a:ext cx="25908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[OOPSLA 2011]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48867" y="6443133"/>
            <a:ext cx="25908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[SOSP 2011]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46" y="3276600"/>
            <a:ext cx="4177229" cy="2971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t="13786"/>
          <a:stretch/>
        </p:blipFill>
        <p:spPr>
          <a:xfrm>
            <a:off x="4572000" y="3276600"/>
            <a:ext cx="459600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7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990600" y="6440785"/>
            <a:ext cx="25908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[OOPSLA 2011]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48867" y="6443133"/>
            <a:ext cx="25908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400" b="1" cap="small" dirty="0" smtClean="0">
                <a:solidFill>
                  <a:srgbClr val="0000FF"/>
                </a:solidFill>
                <a:latin typeface="+mj-lt"/>
              </a:rPr>
              <a:t>[SOSP 2011]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1246" y="3276600"/>
            <a:ext cx="4177229" cy="2971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t="13786"/>
          <a:stretch/>
        </p:blipFill>
        <p:spPr>
          <a:xfrm>
            <a:off x="4572000" y="3276600"/>
            <a:ext cx="459600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97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" y="990600"/>
            <a:ext cx="9121666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293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029200" y="52022"/>
            <a:ext cx="3694190" cy="2836375"/>
            <a:chOff x="533400" y="19756"/>
            <a:chExt cx="3694190" cy="2836375"/>
          </a:xfrm>
        </p:grpSpPr>
        <p:sp>
          <p:nvSpPr>
            <p:cNvPr id="3" name="TextBox 2"/>
            <p:cNvSpPr txBox="1"/>
            <p:nvPr/>
          </p:nvSpPr>
          <p:spPr>
            <a:xfrm>
              <a:off x="533400" y="2025134"/>
              <a:ext cx="36941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latin typeface="Gill Sans"/>
                  <a:cs typeface="Gill Sans"/>
                </a:rPr>
                <a:t>Stabilizer</a:t>
              </a:r>
              <a:r>
                <a:rPr lang="en-US" sz="2400" dirty="0" smtClean="0">
                  <a:latin typeface="Gill Sans"/>
                  <a:cs typeface="Gill Sans"/>
                </a:rPr>
                <a:t>:</a:t>
              </a:r>
              <a:br>
                <a:rPr lang="en-US" sz="2400" dirty="0" smtClean="0">
                  <a:latin typeface="Gill Sans"/>
                  <a:cs typeface="Gill Sans"/>
                </a:rPr>
              </a:br>
              <a:r>
                <a:rPr lang="en-US" sz="2400" dirty="0" smtClean="0">
                  <a:latin typeface="Gill Sans"/>
                  <a:cs typeface="Gill Sans"/>
                </a:rPr>
                <a:t>Sound</a:t>
              </a:r>
              <a:r>
                <a:rPr lang="en-US" sz="2400" dirty="0">
                  <a:latin typeface="Gill Sans"/>
                  <a:cs typeface="Gill Sans"/>
                </a:rPr>
                <a:t> </a:t>
              </a:r>
              <a:r>
                <a:rPr lang="en-US" sz="2400" dirty="0" smtClean="0">
                  <a:latin typeface="Gill Sans"/>
                  <a:cs typeface="Gill Sans"/>
                </a:rPr>
                <a:t>Performance Analysis</a:t>
              </a:r>
              <a:endParaRPr lang="en-US" sz="2400" dirty="0">
                <a:latin typeface="Gill Sans"/>
                <a:cs typeface="Gill Sans"/>
              </a:endParaRPr>
            </a:p>
          </p:txBody>
        </p:sp>
        <p:graphicFrame>
          <p:nvGraphicFramePr>
            <p:cNvPr id="7" name="Chart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07079463"/>
                </p:ext>
              </p:extLst>
            </p:nvPr>
          </p:nvGraphicFramePr>
          <p:xfrm>
            <a:off x="533400" y="19756"/>
            <a:ext cx="3657600" cy="21844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11" name="Group 10"/>
          <p:cNvGrpSpPr/>
          <p:nvPr/>
        </p:nvGrpSpPr>
        <p:grpSpPr>
          <a:xfrm>
            <a:off x="533400" y="293132"/>
            <a:ext cx="3389947" cy="2595265"/>
            <a:chOff x="5029199" y="-87868"/>
            <a:chExt cx="3389947" cy="2595265"/>
          </a:xfrm>
        </p:grpSpPr>
        <p:sp>
          <p:nvSpPr>
            <p:cNvPr id="8" name="TextBox 7"/>
            <p:cNvSpPr txBox="1"/>
            <p:nvPr/>
          </p:nvSpPr>
          <p:spPr>
            <a:xfrm>
              <a:off x="5029199" y="2045732"/>
              <a:ext cx="21676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ill Sans"/>
                  <a:cs typeface="Gill Sans"/>
                </a:rPr>
                <a:t>Data Debugging</a:t>
              </a:r>
              <a:endParaRPr lang="en-US" sz="2400" dirty="0">
                <a:latin typeface="Gill Sans"/>
                <a:cs typeface="Gill Sans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199" y="-87868"/>
              <a:ext cx="3389947" cy="20581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4" name="Group 13"/>
          <p:cNvGrpSpPr/>
          <p:nvPr/>
        </p:nvGrpSpPr>
        <p:grpSpPr>
          <a:xfrm>
            <a:off x="533400" y="3505200"/>
            <a:ext cx="3289482" cy="3116997"/>
            <a:chOff x="457200" y="3581400"/>
            <a:chExt cx="3289482" cy="3116997"/>
          </a:xfrm>
        </p:grpSpPr>
        <p:pic>
          <p:nvPicPr>
            <p:cNvPr id="12" name="Picture 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581400"/>
              <a:ext cx="2438400" cy="2438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57200" y="5867400"/>
              <a:ext cx="328948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 smtClean="0">
                  <a:latin typeface="Gill Sans"/>
                  <a:cs typeface="Gill Sans"/>
                </a:rPr>
                <a:t>AutoMan</a:t>
              </a:r>
              <a:r>
                <a:rPr lang="en-US" sz="2400" dirty="0" smtClean="0">
                  <a:latin typeface="Gill Sans"/>
                  <a:cs typeface="Gill Sans"/>
                </a:rPr>
                <a:t>:</a:t>
              </a:r>
              <a:br>
                <a:rPr lang="en-US" sz="2400" dirty="0" smtClean="0">
                  <a:latin typeface="Gill Sans"/>
                  <a:cs typeface="Gill Sans"/>
                </a:rPr>
              </a:br>
              <a:r>
                <a:rPr lang="en-US" sz="2400" dirty="0" smtClean="0">
                  <a:latin typeface="Gill Sans"/>
                  <a:cs typeface="Gill Sans"/>
                </a:rPr>
                <a:t>Programming the Crowd</a:t>
              </a:r>
              <a:endParaRPr lang="en-US" sz="2400" dirty="0">
                <a:latin typeface="Gill Sans"/>
                <a:cs typeface="Gill San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257800" y="3505200"/>
            <a:ext cx="2692012" cy="3116997"/>
            <a:chOff x="5257800" y="3505200"/>
            <a:chExt cx="2692012" cy="3116997"/>
          </a:xfrm>
        </p:grpSpPr>
        <p:grpSp>
          <p:nvGrpSpPr>
            <p:cNvPr id="16" name="Group 15"/>
            <p:cNvGrpSpPr/>
            <p:nvPr/>
          </p:nvGrpSpPr>
          <p:grpSpPr>
            <a:xfrm>
              <a:off x="5257800" y="3505200"/>
              <a:ext cx="2692012" cy="2015160"/>
              <a:chOff x="-17463" y="0"/>
              <a:chExt cx="9161463" cy="6858000"/>
            </a:xfrm>
          </p:grpSpPr>
          <p:pic>
            <p:nvPicPr>
              <p:cNvPr id="17" name="Picture 3"/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463" y="0"/>
                <a:ext cx="9161463" cy="685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7463" y="0"/>
                <a:ext cx="2970213" cy="3040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29425" y="4746625"/>
                <a:ext cx="2295525" cy="2111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" name="TextBox 19"/>
            <p:cNvSpPr txBox="1"/>
            <p:nvPr/>
          </p:nvSpPr>
          <p:spPr>
            <a:xfrm>
              <a:off x="5257800" y="5791200"/>
              <a:ext cx="24387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err="1" smtClean="0">
                  <a:latin typeface="Gill Sans"/>
                  <a:cs typeface="Gill Sans"/>
                </a:rPr>
                <a:t>LockDown</a:t>
              </a:r>
              <a:r>
                <a:rPr lang="en-US" sz="2400" dirty="0" smtClean="0">
                  <a:latin typeface="Gill Sans"/>
                  <a:cs typeface="Gill Sans"/>
                </a:rPr>
                <a:t>:</a:t>
              </a:r>
              <a:br>
                <a:rPr lang="en-US" sz="2400" dirty="0" smtClean="0">
                  <a:latin typeface="Gill Sans"/>
                  <a:cs typeface="Gill Sans"/>
                </a:rPr>
              </a:br>
              <a:r>
                <a:rPr lang="en-US" sz="2400" dirty="0" smtClean="0">
                  <a:latin typeface="Gill Sans"/>
                  <a:cs typeface="Gill Sans"/>
                </a:rPr>
                <a:t>Securing Software</a:t>
              </a:r>
              <a:endParaRPr lang="en-US" sz="2400" dirty="0"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297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5" r="-728"/>
          <a:stretch/>
        </p:blipFill>
        <p:spPr>
          <a:xfrm>
            <a:off x="20181" y="1981200"/>
            <a:ext cx="8895219" cy="32113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14800" y="1905000"/>
            <a:ext cx="472440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39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5" r="-728"/>
          <a:stretch/>
        </p:blipFill>
        <p:spPr>
          <a:xfrm>
            <a:off x="20181" y="1981200"/>
            <a:ext cx="8895219" cy="32113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05400" y="1905000"/>
            <a:ext cx="373380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22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1143000"/>
            <a:ext cx="3429000" cy="426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066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5" r="-728"/>
          <a:stretch/>
        </p:blipFill>
        <p:spPr>
          <a:xfrm>
            <a:off x="20181" y="1981200"/>
            <a:ext cx="8895219" cy="32113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96200" y="1905000"/>
            <a:ext cx="114300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7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5" r="-728"/>
          <a:stretch/>
        </p:blipFill>
        <p:spPr>
          <a:xfrm>
            <a:off x="20181" y="1981200"/>
            <a:ext cx="8895219" cy="32113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2CF57B-3F9B-49A8-9924-F8C3CD7EAD44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6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Slide Master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lide Master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lide Master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12472</TotalTime>
  <Words>1103</Words>
  <Application>Microsoft Macintosh PowerPoint</Application>
  <PresentationFormat>On-screen Show (4:3)</PresentationFormat>
  <Paragraphs>394</Paragraphs>
  <Slides>91</Slides>
  <Notes>8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93" baseType="lpstr">
      <vt:lpstr>Slide Master</vt:lpstr>
      <vt:lpstr>Office Theme</vt:lpstr>
      <vt:lpstr>Multithreaded Programming for Mere Mortals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+ 850 lines…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emery</dc:creator>
  <cp:lastModifiedBy>Emery Berger</cp:lastModifiedBy>
  <cp:revision>199</cp:revision>
  <dcterms:created xsi:type="dcterms:W3CDTF">2010-09-27T23:04:25Z</dcterms:created>
  <dcterms:modified xsi:type="dcterms:W3CDTF">2011-10-17T19:15:25Z</dcterms:modified>
</cp:coreProperties>
</file>